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7" r:id="rId1"/>
    <p:sldMasterId id="2147483864" r:id="rId2"/>
  </p:sldMasterIdLst>
  <p:notesMasterIdLst>
    <p:notesMasterId r:id="rId24"/>
  </p:notesMasterIdLst>
  <p:handoutMasterIdLst>
    <p:handoutMasterId r:id="rId25"/>
  </p:handoutMasterIdLst>
  <p:sldIdLst>
    <p:sldId id="256" r:id="rId3"/>
    <p:sldId id="313" r:id="rId4"/>
    <p:sldId id="257" r:id="rId5"/>
    <p:sldId id="269" r:id="rId6"/>
    <p:sldId id="315" r:id="rId7"/>
    <p:sldId id="268" r:id="rId8"/>
    <p:sldId id="317" r:id="rId9"/>
    <p:sldId id="316" r:id="rId10"/>
    <p:sldId id="270" r:id="rId11"/>
    <p:sldId id="287" r:id="rId12"/>
    <p:sldId id="291" r:id="rId13"/>
    <p:sldId id="286" r:id="rId14"/>
    <p:sldId id="306" r:id="rId15"/>
    <p:sldId id="309" r:id="rId16"/>
    <p:sldId id="319" r:id="rId17"/>
    <p:sldId id="320" r:id="rId18"/>
    <p:sldId id="321" r:id="rId19"/>
    <p:sldId id="318" r:id="rId20"/>
    <p:sldId id="310" r:id="rId21"/>
    <p:sldId id="279" r:id="rId22"/>
    <p:sldId id="284" r:id="rId23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528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  <p15:guide id="4" orient="horz" pos="20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DAFB"/>
    <a:srgbClr val="F32E31"/>
    <a:srgbClr val="4A4A4A"/>
    <a:srgbClr val="A60319"/>
    <a:srgbClr val="810705"/>
    <a:srgbClr val="3C3C3B"/>
    <a:srgbClr val="2B2C41"/>
    <a:srgbClr val="161620"/>
    <a:srgbClr val="2A391C"/>
    <a:srgbClr val="1A3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582" autoAdjust="0"/>
  </p:normalViewPr>
  <p:slideViewPr>
    <p:cSldViewPr snapToGrid="0">
      <p:cViewPr varScale="1">
        <p:scale>
          <a:sx n="63" d="100"/>
          <a:sy n="63" d="100"/>
        </p:scale>
        <p:origin x="1382" y="38"/>
      </p:cViewPr>
      <p:guideLst>
        <p:guide orient="horz" pos="2232"/>
        <p:guide pos="528"/>
        <p:guide orient="horz" pos="960"/>
        <p:guide orient="horz" pos="20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10"/>
    </p:cViewPr>
  </p:sorter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>
                <a:latin typeface="Calibri" panose="020F0502020204030204" pitchFamily="34" charset="0"/>
              </a:rPr>
              <a:t>Y5 - Sandra Boynton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>
                <a:latin typeface="Calibri" panose="020F0502020204030204" pitchFamily="34" charset="0"/>
              </a:rPr>
              <a:t>‹#›</a:t>
            </a:fld>
            <a:endParaRPr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r>
              <a:rPr lang="en-US"/>
              <a:t>Y5 - Sandra Boynton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6539446-6953-447E-A4E3-E7CFBF8700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CE9C53D7-13D9-CB30-318D-A67C3142BCF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Y5 - Sandra Boynton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3B6FA7-6925-24C7-DBEE-74032BA0410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274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9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BC2DB971-4FA2-002B-5BBF-C0CB69E468B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Y5 - Sandra Boynton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6DC5784-E760-B6F3-3951-21D01577506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771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10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B45C63A-0499-3DFA-7FC5-4A3887D8302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Y5 - Sandra Boynton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0BF2207-1B8D-7A25-25BE-9E9C5B4A496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318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Kids should only</a:t>
            </a:r>
            <a:r>
              <a:rPr lang="en-US" baseline="0" dirty="0"/>
              <a:t> work on their scratch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15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86F0464-7FAE-23FA-75BA-55FE7583A9C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Y5 - Sandra Boynton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02F23FD-2648-ACDA-D433-11DDBA0CC9A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80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Kids should only</a:t>
            </a:r>
            <a:r>
              <a:rPr lang="en-US" baseline="0" dirty="0"/>
              <a:t> work on their scratch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16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E12858DE-5211-AD7A-D8A6-F4438F764A3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Y5 - Sandra Boynton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B330F43-4124-0BE1-DFCE-F159C7D6C53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655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Kids should only</a:t>
            </a:r>
            <a:r>
              <a:rPr lang="en-US" baseline="0" dirty="0"/>
              <a:t> work on their scratch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17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B5C8C652-BB15-4CE5-05F5-05F6A0F8857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Y5 - Sandra Boynton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9AC01C1-7F3F-30AA-9F05-32258448406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64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Kids should only</a:t>
            </a:r>
            <a:r>
              <a:rPr lang="en-US" baseline="0" dirty="0"/>
              <a:t> work on their scratch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18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9868FF5E-EE29-4B1D-D03E-4433630A9C6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Y5 - Sandra Boynton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7F999A-510B-1CE2-791B-98D78DC6BDB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3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18746" y="536331"/>
            <a:ext cx="11087100" cy="57413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0F63-2B06-46E9-9E0F-07E97AF3AE3C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D4D0-3102-41B8-94BE-2261D3119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46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0F63-2B06-46E9-9E0F-07E97AF3AE3C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D4D0-3102-41B8-94BE-2261D3119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7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0F63-2B06-46E9-9E0F-07E97AF3AE3C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D4D0-3102-41B8-94BE-2261D3119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17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Artist’s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Life span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09FC-491A-48F1-B21A-42102349E47F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5D69-3B55-401D-A670-263A7EE7C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5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7/27/2024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9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7/27/2024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0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7/27/2024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2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7/27/2024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5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7/27/2024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5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0F63-2B06-46E9-9E0F-07E97AF3AE3C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D4D0-3102-41B8-94BE-2261D3119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87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7/27/2024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3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4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0F63-2B06-46E9-9E0F-07E97AF3AE3C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D4D0-3102-41B8-94BE-2261D3119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6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0F63-2B06-46E9-9E0F-07E97AF3AE3C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D4D0-3102-41B8-94BE-2261D3119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64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0F63-2B06-46E9-9E0F-07E97AF3AE3C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D4D0-3102-41B8-94BE-2261D3119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2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0F63-2B06-46E9-9E0F-07E97AF3AE3C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D4D0-3102-41B8-94BE-2261D3119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8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0F63-2B06-46E9-9E0F-07E97AF3AE3C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D4D0-3102-41B8-94BE-2261D3119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0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0F63-2B06-46E9-9E0F-07E97AF3AE3C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D4D0-3102-41B8-94BE-2261D3119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5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0F63-2B06-46E9-9E0F-07E97AF3AE3C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D4D0-3102-41B8-94BE-2261D3119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9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B1550F63-2B06-46E9-9E0F-07E97AF3AE3C}" type="datetimeFigureOut">
              <a:rPr lang="en-US" smtClean="0"/>
              <a:pPr/>
              <a:t>7/27/2024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9EDDD4D0-3102-41B8-94BE-2261D31196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07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pPr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9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jpg"/><Relationship Id="rId5" Type="http://schemas.openxmlformats.org/officeDocument/2006/relationships/image" Target="../media/image32.pn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harvard.edu/gazette/story/2016/02/sandra-boynton-shares-her-story/" TargetMode="External"/><Relationship Id="rId2" Type="http://schemas.openxmlformats.org/officeDocument/2006/relationships/hyperlink" Target="https://americanprofile.com/articles/sandra-boynton-greeting-cards/" TargetMode="Externa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www.washingtonpost.com/lifestyle/style/hippos-birdies-t-rexes-pigs-how-sandra-boynton-built-an-empire-and-won-your-childs-heart/2017/09/12/9f99a0b6-95c8-11e7-89fa-bb822a46da5b_story.html?noredirect=on&amp;utm_term=.d07f5514571e" TargetMode="External"/><Relationship Id="rId4" Type="http://schemas.openxmlformats.org/officeDocument/2006/relationships/hyperlink" Target="https://youtu.be/QhIttZMMDZ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D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843" t="1555" r="11155" b="269"/>
          <a:stretch/>
        </p:blipFill>
        <p:spPr>
          <a:xfrm>
            <a:off x="349135" y="451104"/>
            <a:ext cx="11454938" cy="6051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484" y="1468184"/>
            <a:ext cx="5236054" cy="2348957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</a:rPr>
              <a:t>Sandra Boynton</a:t>
            </a:r>
            <a:endParaRPr lang="en-US" sz="31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090" y="2273330"/>
            <a:ext cx="366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April 3, 1953 -----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8232" b="17925"/>
          <a:stretch/>
        </p:blipFill>
        <p:spPr>
          <a:xfrm>
            <a:off x="5815157" y="2939079"/>
            <a:ext cx="2047432" cy="274398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717090" y="3615174"/>
            <a:ext cx="4090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Sandra says she had an “absurdly happy childhood” in Philadelphia, Pennsylvania.</a:t>
            </a:r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68442"/>
            <a:ext cx="12192000" cy="7026442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6773" y="265176"/>
            <a:ext cx="6644841" cy="108813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Artistic Success</a:t>
            </a:r>
          </a:p>
        </p:txBody>
      </p:sp>
      <p:sp>
        <p:nvSpPr>
          <p:cNvPr id="4" name="Content Placeholder 9"/>
          <p:cNvSpPr txBox="1">
            <a:spLocks/>
          </p:cNvSpPr>
          <p:nvPr/>
        </p:nvSpPr>
        <p:spPr>
          <a:xfrm>
            <a:off x="4646772" y="1206842"/>
            <a:ext cx="4982369" cy="2336558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•"/>
              <a:defRPr sz="1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24028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Over 60 children’s books published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Over 4,000 greeting cards designed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Six CDs of music she has written and produced, including receiving a Grammy nomination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880"/>
          <a:stretch/>
        </p:blipFill>
        <p:spPr>
          <a:xfrm>
            <a:off x="8584496" y="3941401"/>
            <a:ext cx="3063540" cy="251859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b="2758"/>
          <a:stretch/>
        </p:blipFill>
        <p:spPr>
          <a:xfrm>
            <a:off x="5839048" y="3477924"/>
            <a:ext cx="2526729" cy="269828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36540">
            <a:off x="515523" y="643008"/>
            <a:ext cx="4193436" cy="540354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6611" y="1786930"/>
            <a:ext cx="1949339" cy="19886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785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67190"/>
            <a:ext cx="12192000" cy="6925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/>
          <p:cNvSpPr/>
          <p:nvPr/>
        </p:nvSpPr>
        <p:spPr>
          <a:xfrm>
            <a:off x="0" y="-67190"/>
            <a:ext cx="6425184" cy="6925190"/>
          </a:xfrm>
          <a:prstGeom prst="homePlate">
            <a:avLst/>
          </a:prstGeom>
          <a:solidFill>
            <a:srgbClr val="6DD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002" y="907727"/>
            <a:ext cx="2834841" cy="108813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What now?</a:t>
            </a:r>
          </a:p>
        </p:txBody>
      </p:sp>
      <p:sp>
        <p:nvSpPr>
          <p:cNvPr id="4" name="Content Placeholder 9"/>
          <p:cNvSpPr txBox="1">
            <a:spLocks/>
          </p:cNvSpPr>
          <p:nvPr/>
        </p:nvSpPr>
        <p:spPr>
          <a:xfrm>
            <a:off x="653119" y="1750303"/>
            <a:ext cx="3993125" cy="502584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•"/>
              <a:defRPr sz="1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24028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base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Sandra continues to create, channeling her inner child everyday. </a:t>
            </a:r>
          </a:p>
          <a:p>
            <a:pPr marL="45720" indent="0" fontAlgn="base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She works with a few people to help on projects. Her sister helps maintain her website, www.sandraboynton.com. </a:t>
            </a:r>
          </a:p>
          <a:p>
            <a:pPr marL="45720" indent="0" fontAlgn="base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But mostly, Sandra </a:t>
            </a:r>
            <a:b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works on her own.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401" y="-67190"/>
            <a:ext cx="4162425" cy="3343275"/>
          </a:xfrm>
          <a:prstGeom prst="rect">
            <a:avLst/>
          </a:prstGeom>
        </p:spPr>
      </p:pic>
      <p:sp>
        <p:nvSpPr>
          <p:cNvPr id="6" name="Content Placeholder 9"/>
          <p:cNvSpPr txBox="1">
            <a:spLocks/>
          </p:cNvSpPr>
          <p:nvPr/>
        </p:nvSpPr>
        <p:spPr>
          <a:xfrm>
            <a:off x="7182401" y="3396153"/>
            <a:ext cx="4252382" cy="2500946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•"/>
              <a:defRPr sz="1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24028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base"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This is a picture from the 1992 Olympics.</a:t>
            </a:r>
          </a:p>
          <a:p>
            <a:pPr marL="45720" indent="0" fontAlgn="base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Sandra lost her husband to cancer </a:t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in 2014. She spends her free time with her adult children.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7336"/>
          <a:stretch/>
        </p:blipFill>
        <p:spPr>
          <a:xfrm>
            <a:off x="3026884" y="4331367"/>
            <a:ext cx="3742302" cy="298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4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842" y="0"/>
            <a:ext cx="10322917" cy="254874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</a:rPr>
              <a:t>Drawing cartoon figures is harder than you think but we can do it with a little practice.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64968"/>
            <a:ext cx="12192000" cy="393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0842" y="1985621"/>
            <a:ext cx="53851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Simple is harder, because you have to remove the details and what you’re left with has to make sense.</a:t>
            </a:r>
          </a:p>
          <a:p>
            <a:endParaRPr lang="en-US" sz="2400" dirty="0"/>
          </a:p>
          <a:p>
            <a:r>
              <a:rPr lang="en-US" sz="4000" b="1" dirty="0">
                <a:latin typeface="Calibri" panose="020F0502020204030204" pitchFamily="34" charset="0"/>
                <a:ea typeface="+mj-ea"/>
                <a:cs typeface="+mj-cs"/>
              </a:rPr>
              <a:t>Artists practice, practice, practice.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80278">
            <a:off x="5338845" y="3513492"/>
            <a:ext cx="2746812" cy="29632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838" y="2992144"/>
            <a:ext cx="3808162" cy="2635184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6680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9389" y="497305"/>
            <a:ext cx="11056177" cy="58714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83" y="226902"/>
            <a:ext cx="4697793" cy="64041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70260" y="0"/>
            <a:ext cx="2272811" cy="22922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0" y="1975316"/>
            <a:ext cx="5678213" cy="1325563"/>
          </a:xfrm>
        </p:spPr>
        <p:txBody>
          <a:bodyPr/>
          <a:lstStyle/>
          <a:p>
            <a:r>
              <a:rPr lang="en-US" b="1" dirty="0">
                <a:solidFill>
                  <a:srgbClr val="1A3D6B"/>
                </a:solidFill>
                <a:latin typeface="Calibri" panose="020F0502020204030204" pitchFamily="34" charset="0"/>
              </a:rPr>
              <a:t>Chicken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28E13F-8937-AE64-E983-55D4809C8C55}"/>
              </a:ext>
            </a:extLst>
          </p:cNvPr>
          <p:cNvSpPr txBox="1"/>
          <p:nvPr/>
        </p:nvSpPr>
        <p:spPr>
          <a:xfrm>
            <a:off x="3846647" y="3139634"/>
            <a:ext cx="27808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accent5"/>
                </a:solidFill>
                <a:latin typeface="Dosis Medium" pitchFamily="2" charset="0"/>
              </a:rPr>
              <a:t>Art Fundamentals: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Dosis Medium" pitchFamily="2" charset="0"/>
                <a:cs typeface="Calibri" panose="020F0502020204030204" pitchFamily="34" charset="0"/>
              </a:rPr>
              <a:t>Simplicity of form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Dosis Medium" pitchFamily="2" charset="0"/>
                <a:cs typeface="Calibri" panose="020F0502020204030204" pitchFamily="34" charset="0"/>
              </a:rPr>
              <a:t>Patterns and movement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Dosis Medium" pitchFamily="2" charset="0"/>
                <a:cs typeface="Calibri" panose="020F0502020204030204" pitchFamily="34" charset="0"/>
              </a:rPr>
              <a:t>Rhythm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Dosis Medium" pitchFamily="2" charset="0"/>
                <a:cs typeface="Calibri" panose="020F0502020204030204" pitchFamily="34" charset="0"/>
              </a:rPr>
              <a:t>Children book illustrations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B8F43-9EC5-2C5B-0CE4-57A71DCA3F18}"/>
              </a:ext>
            </a:extLst>
          </p:cNvPr>
          <p:cNvSpPr txBox="1"/>
          <p:nvPr/>
        </p:nvSpPr>
        <p:spPr>
          <a:xfrm>
            <a:off x="1194850" y="3149936"/>
            <a:ext cx="246910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accent5"/>
                </a:solidFill>
                <a:latin typeface="Dosis Medium" pitchFamily="2" charset="0"/>
              </a:rPr>
              <a:t>Art Supplies: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Dosis Medium" pitchFamily="2" charset="0"/>
                <a:cs typeface="Calibri" panose="020F0502020204030204" pitchFamily="34" charset="0"/>
              </a:rPr>
              <a:t>5.5” x 8.5” Cardstock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Dosis Medium" pitchFamily="2" charset="0"/>
                <a:cs typeface="Calibri" panose="020F0502020204030204" pitchFamily="34" charset="0"/>
              </a:rPr>
              <a:t>Pencil &amp; eraser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Dosis Medium" pitchFamily="2" charset="0"/>
                <a:cs typeface="Calibri" panose="020F0502020204030204" pitchFamily="34" charset="0"/>
              </a:rPr>
              <a:t>Colored pencils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Dosis Medium" pitchFamily="2" charset="0"/>
                <a:cs typeface="Calibri" panose="020F0502020204030204" pitchFamily="34" charset="0"/>
              </a:rPr>
              <a:t>Fine black marker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Dosis Medium" pitchFamily="2" charset="0"/>
                <a:cs typeface="Calibri" panose="020F0502020204030204" pitchFamily="34" charset="0"/>
              </a:rPr>
              <a:t>Practice paper</a:t>
            </a:r>
          </a:p>
        </p:txBody>
      </p:sp>
    </p:spTree>
    <p:extLst>
      <p:ext uri="{BB962C8B-B14F-4D97-AF65-F5344CB8AC3E}">
        <p14:creationId xmlns:p14="http://schemas.microsoft.com/office/powerpoint/2010/main" val="316903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035964" y="1503010"/>
            <a:ext cx="7847351" cy="3173919"/>
          </a:xfrm>
          <a:prstGeom prst="rect">
            <a:avLst/>
          </a:prstGeom>
          <a:noFill/>
          <a:ln w="28575">
            <a:solidFill>
              <a:srgbClr val="A43C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01975" y="1918953"/>
            <a:ext cx="78248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A60319"/>
                </a:solidFill>
                <a:latin typeface="Arial Black" panose="020B0A04020102020204" pitchFamily="34" charset="0"/>
              </a:rPr>
              <a:t>Put your name on your papers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6184D9-5E8C-E00A-C93D-B37489F75E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432"/>
          <a:stretch/>
        </p:blipFill>
        <p:spPr>
          <a:xfrm flipH="1">
            <a:off x="9448800" y="2124908"/>
            <a:ext cx="2743200" cy="4765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1FE2195-A49A-7E4E-2D83-CC39DEA02F41}"/>
              </a:ext>
            </a:extLst>
          </p:cNvPr>
          <p:cNvGrpSpPr/>
          <p:nvPr/>
        </p:nvGrpSpPr>
        <p:grpSpPr>
          <a:xfrm>
            <a:off x="9448800" y="2124908"/>
            <a:ext cx="2743200" cy="4765176"/>
            <a:chOff x="10563727" y="-449850"/>
            <a:chExt cx="2743200" cy="476517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0360A29-81DD-979C-E65B-E741C96A61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2432"/>
            <a:stretch/>
          </p:blipFill>
          <p:spPr>
            <a:xfrm flipH="1">
              <a:off x="10563727" y="-449850"/>
              <a:ext cx="2743200" cy="4765176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78BB179-202C-2276-4A89-D8EFBD430580}"/>
                </a:ext>
              </a:extLst>
            </p:cNvPr>
            <p:cNvSpPr/>
            <p:nvPr/>
          </p:nvSpPr>
          <p:spPr>
            <a:xfrm>
              <a:off x="11341768" y="1588169"/>
              <a:ext cx="224590" cy="2406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32BADE2-54FF-B4FB-3627-B03E10AD6B69}"/>
                </a:ext>
              </a:extLst>
            </p:cNvPr>
            <p:cNvSpPr/>
            <p:nvPr/>
          </p:nvSpPr>
          <p:spPr>
            <a:xfrm>
              <a:off x="11710737" y="1227222"/>
              <a:ext cx="224590" cy="2406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F942C03-758B-12C4-17BA-4FC8B526A0D2}"/>
                </a:ext>
              </a:extLst>
            </p:cNvPr>
            <p:cNvSpPr/>
            <p:nvPr/>
          </p:nvSpPr>
          <p:spPr>
            <a:xfrm>
              <a:off x="11244232" y="1658112"/>
              <a:ext cx="112295" cy="1039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1697C50-2474-D659-582E-05101DD43F71}"/>
                </a:ext>
              </a:extLst>
            </p:cNvPr>
            <p:cNvSpPr/>
            <p:nvPr/>
          </p:nvSpPr>
          <p:spPr>
            <a:xfrm>
              <a:off x="11705280" y="1273426"/>
              <a:ext cx="112295" cy="1039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90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57D20E-D86F-76ED-7A24-0DAD7AC742B3}"/>
              </a:ext>
            </a:extLst>
          </p:cNvPr>
          <p:cNvSpPr/>
          <p:nvPr/>
        </p:nvSpPr>
        <p:spPr>
          <a:xfrm>
            <a:off x="1223002" y="1386360"/>
            <a:ext cx="3657600" cy="50718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8"/>
          <p:cNvSpPr txBox="1">
            <a:spLocks/>
          </p:cNvSpPr>
          <p:nvPr/>
        </p:nvSpPr>
        <p:spPr>
          <a:xfrm>
            <a:off x="1017362" y="179916"/>
            <a:ext cx="1032119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libri" panose="020F0502020204030204" pitchFamily="34" charset="0"/>
              </a:rPr>
              <a:t>Drawing Steps - Practice on scrap paper</a:t>
            </a: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230600" y="1304603"/>
            <a:ext cx="974558" cy="1094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accent1"/>
                </a:solidFill>
                <a:latin typeface="Calibri" panose="020F0502020204030204" pitchFamily="34" charset="0"/>
              </a:rPr>
              <a:t>1.</a:t>
            </a:r>
          </a:p>
        </p:txBody>
      </p:sp>
      <p:sp>
        <p:nvSpPr>
          <p:cNvPr id="11" name="Title 8"/>
          <p:cNvSpPr txBox="1">
            <a:spLocks/>
          </p:cNvSpPr>
          <p:nvPr/>
        </p:nvSpPr>
        <p:spPr>
          <a:xfrm>
            <a:off x="6346102" y="1249848"/>
            <a:ext cx="974558" cy="1094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accent1"/>
                </a:solidFill>
                <a:latin typeface="Calibri" panose="020F0502020204030204" pitchFamily="34" charset="0"/>
              </a:rPr>
              <a:t>2.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6" t="27763" r="15530" b="48049"/>
          <a:stretch/>
        </p:blipFill>
        <p:spPr>
          <a:xfrm>
            <a:off x="1797325" y="2090534"/>
            <a:ext cx="2502569" cy="154004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7BC9EE-7B59-19A5-531E-1F040D4897C5}"/>
              </a:ext>
            </a:extLst>
          </p:cNvPr>
          <p:cNvSpPr/>
          <p:nvPr/>
        </p:nvSpPr>
        <p:spPr>
          <a:xfrm>
            <a:off x="7335312" y="1386360"/>
            <a:ext cx="3657600" cy="50718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0" b="46011"/>
          <a:stretch/>
        </p:blipFill>
        <p:spPr>
          <a:xfrm>
            <a:off x="7937103" y="2090533"/>
            <a:ext cx="2653943" cy="154004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528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57D20E-D86F-76ED-7A24-0DAD7AC742B3}"/>
              </a:ext>
            </a:extLst>
          </p:cNvPr>
          <p:cNvSpPr/>
          <p:nvPr/>
        </p:nvSpPr>
        <p:spPr>
          <a:xfrm>
            <a:off x="1223002" y="1386360"/>
            <a:ext cx="3657600" cy="50718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8"/>
          <p:cNvSpPr txBox="1">
            <a:spLocks/>
          </p:cNvSpPr>
          <p:nvPr/>
        </p:nvSpPr>
        <p:spPr>
          <a:xfrm>
            <a:off x="1017362" y="179916"/>
            <a:ext cx="6193971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libri" panose="020F0502020204030204" pitchFamily="34" charset="0"/>
              </a:rPr>
              <a:t>Drawing Steps</a:t>
            </a: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230600" y="1304603"/>
            <a:ext cx="974558" cy="1094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accent1"/>
                </a:solidFill>
                <a:latin typeface="Calibri" panose="020F0502020204030204" pitchFamily="34" charset="0"/>
              </a:rPr>
              <a:t>3.</a:t>
            </a:r>
          </a:p>
        </p:txBody>
      </p:sp>
      <p:sp>
        <p:nvSpPr>
          <p:cNvPr id="11" name="Title 8"/>
          <p:cNvSpPr txBox="1">
            <a:spLocks/>
          </p:cNvSpPr>
          <p:nvPr/>
        </p:nvSpPr>
        <p:spPr>
          <a:xfrm>
            <a:off x="6346102" y="1249848"/>
            <a:ext cx="974558" cy="1094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accent1"/>
                </a:solidFill>
                <a:latin typeface="Calibri" panose="020F0502020204030204" pitchFamily="34" charset="0"/>
              </a:rPr>
              <a:t>4.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7BC9EE-7B59-19A5-531E-1F040D4897C5}"/>
              </a:ext>
            </a:extLst>
          </p:cNvPr>
          <p:cNvSpPr/>
          <p:nvPr/>
        </p:nvSpPr>
        <p:spPr>
          <a:xfrm>
            <a:off x="7335312" y="1386360"/>
            <a:ext cx="3657600" cy="50718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31B383-D89A-A76A-795C-1AAAFCE73D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3" t="28156" r="13084" b="34134"/>
          <a:stretch/>
        </p:blipFill>
        <p:spPr>
          <a:xfrm>
            <a:off x="1430265" y="2090533"/>
            <a:ext cx="3192364" cy="2664347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4F302B-215A-1017-1D92-38B87293CA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7" t="26725" r="14878" b="18925"/>
          <a:stretch/>
        </p:blipFill>
        <p:spPr>
          <a:xfrm>
            <a:off x="7433759" y="2090533"/>
            <a:ext cx="3460705" cy="38990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959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57D20E-D86F-76ED-7A24-0DAD7AC742B3}"/>
              </a:ext>
            </a:extLst>
          </p:cNvPr>
          <p:cNvSpPr/>
          <p:nvPr/>
        </p:nvSpPr>
        <p:spPr>
          <a:xfrm>
            <a:off x="1223002" y="1386360"/>
            <a:ext cx="3657600" cy="50718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8"/>
          <p:cNvSpPr txBox="1">
            <a:spLocks/>
          </p:cNvSpPr>
          <p:nvPr/>
        </p:nvSpPr>
        <p:spPr>
          <a:xfrm>
            <a:off x="1017362" y="179916"/>
            <a:ext cx="6193971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libri" panose="020F0502020204030204" pitchFamily="34" charset="0"/>
              </a:rPr>
              <a:t>Drawing Steps</a:t>
            </a: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230600" y="1304603"/>
            <a:ext cx="974558" cy="1094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accent1"/>
                </a:solidFill>
                <a:latin typeface="Calibri" panose="020F0502020204030204" pitchFamily="34" charset="0"/>
              </a:rPr>
              <a:t>3.</a:t>
            </a:r>
          </a:p>
        </p:txBody>
      </p:sp>
      <p:sp>
        <p:nvSpPr>
          <p:cNvPr id="11" name="Title 8"/>
          <p:cNvSpPr txBox="1">
            <a:spLocks/>
          </p:cNvSpPr>
          <p:nvPr/>
        </p:nvSpPr>
        <p:spPr>
          <a:xfrm>
            <a:off x="6346102" y="1249848"/>
            <a:ext cx="974558" cy="1094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accent1"/>
                </a:solidFill>
                <a:latin typeface="Calibri" panose="020F0502020204030204" pitchFamily="34" charset="0"/>
              </a:rPr>
              <a:t>4.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7BC9EE-7B59-19A5-531E-1F040D4897C5}"/>
              </a:ext>
            </a:extLst>
          </p:cNvPr>
          <p:cNvSpPr/>
          <p:nvPr/>
        </p:nvSpPr>
        <p:spPr>
          <a:xfrm>
            <a:off x="7335312" y="1386360"/>
            <a:ext cx="3657600" cy="50718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84DBE6-4CEA-D9CC-2515-8335F8D15C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8" t="23686" r="27993" b="25946"/>
          <a:stretch/>
        </p:blipFill>
        <p:spPr>
          <a:xfrm>
            <a:off x="1655004" y="1797007"/>
            <a:ext cx="2638899" cy="3718598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C2BD57-B142-104A-23C1-34735F7E93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t="19518" r="22812" b="26966"/>
          <a:stretch/>
        </p:blipFill>
        <p:spPr>
          <a:xfrm>
            <a:off x="7884492" y="2022320"/>
            <a:ext cx="2652504" cy="3548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847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/>
          <p:cNvSpPr txBox="1">
            <a:spLocks/>
          </p:cNvSpPr>
          <p:nvPr/>
        </p:nvSpPr>
        <p:spPr>
          <a:xfrm>
            <a:off x="1017362" y="179916"/>
            <a:ext cx="95287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libri" panose="020F0502020204030204" pitchFamily="34" charset="0"/>
              </a:rPr>
              <a:t>On your art paper – center your chicken</a:t>
            </a: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230600" y="1304603"/>
            <a:ext cx="974558" cy="1094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accent1"/>
                </a:solidFill>
                <a:latin typeface="Calibri" panose="020F0502020204030204" pitchFamily="34" charset="0"/>
              </a:rPr>
              <a:t>1.</a:t>
            </a:r>
          </a:p>
        </p:txBody>
      </p:sp>
      <p:sp>
        <p:nvSpPr>
          <p:cNvPr id="11" name="Title 8"/>
          <p:cNvSpPr txBox="1">
            <a:spLocks/>
          </p:cNvSpPr>
          <p:nvPr/>
        </p:nvSpPr>
        <p:spPr>
          <a:xfrm>
            <a:off x="3906044" y="1304603"/>
            <a:ext cx="974558" cy="1094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accent1"/>
                </a:solidFill>
                <a:latin typeface="Calibri" panose="020F0502020204030204" pitchFamily="34" charset="0"/>
              </a:rPr>
              <a:t>2.</a:t>
            </a:r>
          </a:p>
        </p:txBody>
      </p:sp>
      <p:sp>
        <p:nvSpPr>
          <p:cNvPr id="12" name="Title 8"/>
          <p:cNvSpPr txBox="1">
            <a:spLocks/>
          </p:cNvSpPr>
          <p:nvPr/>
        </p:nvSpPr>
        <p:spPr>
          <a:xfrm>
            <a:off x="7670133" y="1304603"/>
            <a:ext cx="974558" cy="1094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accent1"/>
                </a:solidFill>
                <a:latin typeface="Calibri" panose="020F0502020204030204" pitchFamily="34" charset="0"/>
              </a:rPr>
              <a:t>3.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6" t="27763" r="15530" b="48049"/>
          <a:stretch/>
        </p:blipFill>
        <p:spPr>
          <a:xfrm>
            <a:off x="1138989" y="1395662"/>
            <a:ext cx="2502569" cy="15400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56" b="34134"/>
          <a:stretch/>
        </p:blipFill>
        <p:spPr>
          <a:xfrm>
            <a:off x="8433924" y="1395662"/>
            <a:ext cx="3139011" cy="2005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0" b="46011"/>
          <a:stretch/>
        </p:blipFill>
        <p:spPr>
          <a:xfrm>
            <a:off x="4784325" y="1395662"/>
            <a:ext cx="2653943" cy="15400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itle 8"/>
          <p:cNvSpPr txBox="1">
            <a:spLocks/>
          </p:cNvSpPr>
          <p:nvPr/>
        </p:nvSpPr>
        <p:spPr>
          <a:xfrm>
            <a:off x="230600" y="3787939"/>
            <a:ext cx="974558" cy="1094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accent1"/>
                </a:solidFill>
                <a:latin typeface="Calibri" panose="020F0502020204030204" pitchFamily="34" charset="0"/>
              </a:rPr>
              <a:t>4.</a:t>
            </a:r>
          </a:p>
        </p:txBody>
      </p:sp>
      <p:sp>
        <p:nvSpPr>
          <p:cNvPr id="15" name="Title 8"/>
          <p:cNvSpPr txBox="1">
            <a:spLocks/>
          </p:cNvSpPr>
          <p:nvPr/>
        </p:nvSpPr>
        <p:spPr>
          <a:xfrm>
            <a:off x="3901381" y="3787939"/>
            <a:ext cx="974558" cy="1094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accent1"/>
                </a:solidFill>
                <a:latin typeface="Calibri" panose="020F0502020204030204" pitchFamily="34" charset="0"/>
              </a:rPr>
              <a:t>5.</a:t>
            </a:r>
          </a:p>
        </p:txBody>
      </p:sp>
      <p:sp>
        <p:nvSpPr>
          <p:cNvPr id="16" name="Title 8"/>
          <p:cNvSpPr txBox="1">
            <a:spLocks/>
          </p:cNvSpPr>
          <p:nvPr/>
        </p:nvSpPr>
        <p:spPr>
          <a:xfrm>
            <a:off x="7670133" y="3787939"/>
            <a:ext cx="974558" cy="1094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accent1"/>
                </a:solidFill>
                <a:latin typeface="Calibri" panose="020F0502020204030204" pitchFamily="34" charset="0"/>
              </a:rPr>
              <a:t>6.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84" b="26369"/>
          <a:stretch/>
        </p:blipFill>
        <p:spPr>
          <a:xfrm>
            <a:off x="970353" y="3787939"/>
            <a:ext cx="2839840" cy="20854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4" b="25218"/>
          <a:stretch/>
        </p:blipFill>
        <p:spPr>
          <a:xfrm>
            <a:off x="4664110" y="3787939"/>
            <a:ext cx="2894371" cy="23100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8" b="26966"/>
          <a:stretch/>
        </p:blipFill>
        <p:spPr>
          <a:xfrm>
            <a:off x="8433924" y="3787939"/>
            <a:ext cx="3053642" cy="24544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501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19" y="1294398"/>
            <a:ext cx="1265679" cy="539205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0" y="-577516"/>
            <a:ext cx="12192000" cy="1871914"/>
          </a:xfrm>
          <a:prstGeom prst="roundRect">
            <a:avLst/>
          </a:prstGeom>
          <a:solidFill>
            <a:srgbClr val="1A3D6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8"/>
          <p:cNvSpPr txBox="1">
            <a:spLocks/>
          </p:cNvSpPr>
          <p:nvPr/>
        </p:nvSpPr>
        <p:spPr>
          <a:xfrm>
            <a:off x="519357" y="227598"/>
            <a:ext cx="5713766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Steps to create movement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9357" y="1291846"/>
            <a:ext cx="1501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A60319"/>
                </a:solidFill>
                <a:latin typeface="Arial Black" panose="020B0A04020102020204" pitchFamily="34" charset="0"/>
              </a:rPr>
              <a:t>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21304" y="1625381"/>
            <a:ext cx="3104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center of your paper, draw the chicken. Then OUTLINE with black sharpie.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9357" y="3218676"/>
            <a:ext cx="1501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A60319"/>
                </a:solidFill>
                <a:latin typeface="Arial Black" panose="020B0A04020102020204" pitchFamily="34" charset="0"/>
              </a:rPr>
              <a:t>2.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21304" y="3342048"/>
            <a:ext cx="3104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a series of shapes to produce the feeling the chicken is moving.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665" y="0"/>
            <a:ext cx="4697793" cy="64041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519357" y="4803856"/>
            <a:ext cx="1501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A60319"/>
                </a:solidFill>
                <a:latin typeface="Arial Black" panose="020B0A04020102020204" pitchFamily="34" charset="0"/>
              </a:rPr>
              <a:t>3.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21304" y="4927228"/>
            <a:ext cx="3104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color inside the moving shapes. Sandra Boynton added a minimal amount of color.</a:t>
            </a:r>
          </a:p>
        </p:txBody>
      </p:sp>
    </p:spTree>
    <p:extLst>
      <p:ext uri="{BB962C8B-B14F-4D97-AF65-F5344CB8AC3E}">
        <p14:creationId xmlns:p14="http://schemas.microsoft.com/office/powerpoint/2010/main" val="96288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87485" y="2151727"/>
            <a:ext cx="44422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In Boynton's world, animals do whatever she wants. And what she wants them to do, mostly, is make her smile.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2432"/>
          <a:stretch/>
        </p:blipFill>
        <p:spPr>
          <a:xfrm flipH="1">
            <a:off x="9448800" y="2124908"/>
            <a:ext cx="2743200" cy="476517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448800" y="2124908"/>
            <a:ext cx="2743200" cy="4765176"/>
            <a:chOff x="10563727" y="-449850"/>
            <a:chExt cx="2743200" cy="476517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r="42432"/>
            <a:stretch/>
          </p:blipFill>
          <p:spPr>
            <a:xfrm flipH="1">
              <a:off x="10563727" y="-449850"/>
              <a:ext cx="2743200" cy="4765176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11341768" y="1588169"/>
              <a:ext cx="224590" cy="2406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1710737" y="1227222"/>
              <a:ext cx="224590" cy="2406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244232" y="1658112"/>
              <a:ext cx="112295" cy="1039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1705280" y="1273426"/>
              <a:ext cx="112295" cy="1039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61115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222" y="307910"/>
            <a:ext cx="10670423" cy="810126"/>
          </a:xfrm>
        </p:spPr>
        <p:txBody>
          <a:bodyPr/>
          <a:lstStyle/>
          <a:p>
            <a:r>
              <a:rPr lang="en-US" dirty="0">
                <a:solidFill>
                  <a:srgbClr val="3C3C3B"/>
                </a:solidFill>
              </a:rPr>
              <a:t>REFERENCES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9221" y="1142572"/>
            <a:ext cx="827680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http://www.sandraboynton.com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https://americanprofile.com/articles/sandra-boynton-greeting-cards/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https://news.harvard.edu/gazette/story/2016/02/sandra-boynton-shares-her-story/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https://www.publishersweekly.com/pw/by-topic/childrens/childrens-book-news/article/77817-a-bustling-year-for-sandra-boynton.html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https://youtu.be/QhIttZMMDZE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https://www.washingtonpost.com/lifestyle/style/hippos-birdies-t-rexes-pigs-how-sandra-boynton-built-an-empire-and-won-your-childs-heart/2017/09/12/9f99a0b6-95c8-11e7-89fa-bb822a46da5b_story.html?noredirect=on&amp;utm_term=.d07f5514571e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https://www.sketchbook.com/blog/how-to-draw-from-imagination-why-is-it-so-hard/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17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blue background&#10;&#10;Description automatically generated">
            <a:extLst>
              <a:ext uri="{FF2B5EF4-FFF2-40B4-BE49-F238E27FC236}">
                <a16:creationId xmlns:a16="http://schemas.microsoft.com/office/drawing/2014/main" id="{524ACF6C-B500-57BF-FCED-DD28771556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" y="0"/>
            <a:ext cx="1216804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6ED531-7638-0577-D9B7-7D136E6ADFC6}"/>
              </a:ext>
            </a:extLst>
          </p:cNvPr>
          <p:cNvSpPr txBox="1"/>
          <p:nvPr/>
        </p:nvSpPr>
        <p:spPr>
          <a:xfrm>
            <a:off x="904494" y="3049427"/>
            <a:ext cx="8101097" cy="1336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700"/>
              </a:lnSpc>
            </a:pPr>
            <a:r>
              <a:rPr lang="en-US" sz="9600" b="1" dirty="0">
                <a:latin typeface="Century Gothic" panose="020B0502020202020204" pitchFamily="34" charset="0"/>
              </a:rPr>
              <a:t>Stay Curious!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2BC7F9-D252-E70A-3DFC-1B8A37F75ACF}"/>
              </a:ext>
            </a:extLst>
          </p:cNvPr>
          <p:cNvSpPr/>
          <p:nvPr/>
        </p:nvSpPr>
        <p:spPr>
          <a:xfrm rot="543455">
            <a:off x="8966473" y="3895956"/>
            <a:ext cx="2411802" cy="2411802"/>
          </a:xfrm>
          <a:prstGeom prst="ellipse">
            <a:avLst/>
          </a:prstGeom>
          <a:blipFill>
            <a:blip r:embed="rId3"/>
            <a:srcRect/>
            <a:stretch>
              <a:fillRect t="-4186" b="-27756"/>
            </a:stretch>
          </a:blip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07F01E-37EA-CD9E-DE19-8835568A8FD9}"/>
              </a:ext>
            </a:extLst>
          </p:cNvPr>
          <p:cNvSpPr txBox="1"/>
          <p:nvPr/>
        </p:nvSpPr>
        <p:spPr>
          <a:xfrm>
            <a:off x="6012872" y="5519142"/>
            <a:ext cx="2778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Rachel Allen Dillon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www.RachelDillon.com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C88BE3-42ED-8AA6-93B1-8BE42EB3B188}"/>
              </a:ext>
            </a:extLst>
          </p:cNvPr>
          <p:cNvSpPr txBox="1">
            <a:spLocks/>
          </p:cNvSpPr>
          <p:nvPr/>
        </p:nvSpPr>
        <p:spPr>
          <a:xfrm>
            <a:off x="1254464" y="2580515"/>
            <a:ext cx="4926984" cy="484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300" dirty="0">
                <a:solidFill>
                  <a:schemeClr val="accent2"/>
                </a:solidFill>
                <a:latin typeface="Century Gothic" panose="020B0502020202020204" pitchFamily="34" charset="0"/>
              </a:rPr>
              <a:t>I HOPE YOU ENJOYED THIS LESSON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7D9421-D514-F080-0B8F-8DAF6E06F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98" y="163456"/>
            <a:ext cx="3366522" cy="231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1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9046463" y="3316224"/>
            <a:ext cx="2452597" cy="3460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•"/>
              <a:defRPr sz="1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24028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When she was in the 10th grade, she was paid $40 for her drawings by a newspaper that published them.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She bought two shares of AT&amp;T with the money.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854" y="529165"/>
            <a:ext cx="4797340" cy="860724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</a:rPr>
              <a:t>Little Sandra Boynton</a:t>
            </a:r>
          </a:p>
        </p:txBody>
      </p:sp>
      <p:sp>
        <p:nvSpPr>
          <p:cNvPr id="5" name="Arc 4"/>
          <p:cNvSpPr/>
          <p:nvPr/>
        </p:nvSpPr>
        <p:spPr>
          <a:xfrm rot="4966564">
            <a:off x="-6268063" y="-5389833"/>
            <a:ext cx="13595553" cy="12122268"/>
          </a:xfrm>
          <a:prstGeom prst="arc">
            <a:avLst/>
          </a:prstGeom>
          <a:ln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Arc 5"/>
          <p:cNvSpPr/>
          <p:nvPr/>
        </p:nvSpPr>
        <p:spPr>
          <a:xfrm rot="3604727">
            <a:off x="-6801463" y="-3313383"/>
            <a:ext cx="13595553" cy="12122268"/>
          </a:xfrm>
          <a:prstGeom prst="arc">
            <a:avLst/>
          </a:prstGeom>
          <a:ln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155" y="3722869"/>
            <a:ext cx="3162300" cy="2790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804154" y="349182"/>
            <a:ext cx="3148015" cy="32395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4946" y="1859338"/>
            <a:ext cx="438076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 wrote her first children’s book at age four; it was called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Funny Animal,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 entire text goes: </a:t>
            </a:r>
          </a:p>
          <a:p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“Once there was a funny animal. One day he had a birthday party. All the animals came. They did not like it, so they left. The end.”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7456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72104" y="0"/>
            <a:ext cx="5019896" cy="6858000"/>
          </a:xfrm>
          <a:prstGeom prst="rect">
            <a:avLst/>
          </a:prstGeom>
          <a:solidFill>
            <a:srgbClr val="F32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4868"/>
            <a:ext cx="5486400" cy="319087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03547" y="4602206"/>
            <a:ext cx="52068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Her dad was an English teacher at her high school. “The best English teacher I ever had,” she says.  And her mother “was a pointedly funny homemaker.”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3372" y="356674"/>
            <a:ext cx="462614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latin typeface="Calibri" panose="020F0502020204030204" pitchFamily="34" charset="0"/>
                <a:ea typeface="+mj-ea"/>
                <a:cs typeface="+mj-cs"/>
              </a:rPr>
              <a:t>Words to live by…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53591B-4024-8514-8EE7-A821394A1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324">
            <a:off x="6091396" y="1076740"/>
            <a:ext cx="6269796" cy="47045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2898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E1DFED-B71C-5E22-9C34-A084D70B6F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160" r="60737"/>
          <a:stretch/>
        </p:blipFill>
        <p:spPr>
          <a:xfrm>
            <a:off x="7833638" y="4257237"/>
            <a:ext cx="1834922" cy="27263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40360" b="9556"/>
          <a:stretch/>
        </p:blipFill>
        <p:spPr>
          <a:xfrm>
            <a:off x="9085925" y="4727099"/>
            <a:ext cx="3218688" cy="1529939"/>
          </a:xfrm>
          <a:prstGeom prst="rect">
            <a:avLst/>
          </a:prstGeom>
          <a:effectLst>
            <a:outerShdw blurRad="76200" dir="678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" name="Content Placeholder 9"/>
          <p:cNvSpPr txBox="1">
            <a:spLocks/>
          </p:cNvSpPr>
          <p:nvPr/>
        </p:nvSpPr>
        <p:spPr>
          <a:xfrm>
            <a:off x="1120127" y="3946359"/>
            <a:ext cx="7108558" cy="2187163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•"/>
              <a:defRPr sz="1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24028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800" dirty="0">
                <a:solidFill>
                  <a:srgbClr val="A60319"/>
                </a:solidFill>
              </a:rPr>
              <a:t>To help pay for college, she drew and painted the cartoon-style animals she'd been sketching since childhood onto blank gift cards and sold 60,000 of them to specialty shops.</a:t>
            </a:r>
            <a:endParaRPr lang="en-US" sz="2800" dirty="0">
              <a:solidFill>
                <a:srgbClr val="A60319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726" y="565646"/>
            <a:ext cx="2221581" cy="3101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8218" y="565646"/>
            <a:ext cx="2323711" cy="3101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3840" y="565645"/>
            <a:ext cx="2212949" cy="31011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3806" flipH="1">
            <a:off x="9442293" y="967150"/>
            <a:ext cx="2505950" cy="501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5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107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6674" y="224589"/>
            <a:ext cx="11662610" cy="6368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9"/>
          <p:cNvSpPr txBox="1">
            <a:spLocks/>
          </p:cNvSpPr>
          <p:nvPr/>
        </p:nvSpPr>
        <p:spPr>
          <a:xfrm>
            <a:off x="603779" y="3573801"/>
            <a:ext cx="4587594" cy="2807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•"/>
              <a:defRPr sz="1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24028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5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Sandra majored in English at Yale University, not art. “Drawing,” she says, "does not come naturally to me.“ She creates what brings her joy and makes her smile.</a:t>
            </a:r>
          </a:p>
        </p:txBody>
      </p:sp>
      <p:pic>
        <p:nvPicPr>
          <p:cNvPr id="8" name="Picture 4" descr="http://www.sandraboynton.com/sboynton.com.data/Components/Photos/Sandy-&amp;-Rover-promo-phot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9" y="598163"/>
            <a:ext cx="4113587" cy="274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326" y="1588311"/>
            <a:ext cx="6258895" cy="47907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42168" y="477515"/>
            <a:ext cx="6380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Her best-known card is a “Hippo Birdie Two Ewes,” first printed in 1975, which has been redrawn five times and has sold 10 million copies.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216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89C48DC-1B14-B313-8299-9D5BC2AD3561}"/>
              </a:ext>
            </a:extLst>
          </p:cNvPr>
          <p:cNvSpPr txBox="1">
            <a:spLocks/>
          </p:cNvSpPr>
          <p:nvPr/>
        </p:nvSpPr>
        <p:spPr>
          <a:xfrm>
            <a:off x="540316" y="-911639"/>
            <a:ext cx="3187730" cy="3189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B2C41"/>
                </a:solidFill>
                <a:latin typeface="Calibri" panose="020F0502020204030204" pitchFamily="34" charset="0"/>
              </a:rPr>
              <a:t>First book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99F467-FD6C-0EA1-EB8D-CBDC7E256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40" y="1391320"/>
            <a:ext cx="3952761" cy="3189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7AFD94-7166-CAB2-C8B3-750E4ED63BB6}"/>
              </a:ext>
            </a:extLst>
          </p:cNvPr>
          <p:cNvSpPr txBox="1"/>
          <p:nvPr/>
        </p:nvSpPr>
        <p:spPr>
          <a:xfrm>
            <a:off x="5732117" y="1391320"/>
            <a:ext cx="59522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Her greeting cards and stickers fit naturally into children’s books.</a:t>
            </a:r>
          </a:p>
          <a:p>
            <a:endParaRPr lang="en-US" sz="2800" dirty="0"/>
          </a:p>
          <a:p>
            <a:r>
              <a:rPr lang="en-US" sz="2800" dirty="0"/>
              <a:t>“I wrote my first children’s book, </a:t>
            </a:r>
            <a:r>
              <a:rPr lang="en-US" sz="2800" b="1" i="1" dirty="0"/>
              <a:t>Hippos Go Berserk,</a:t>
            </a:r>
            <a:r>
              <a:rPr lang="en-US" sz="2800" dirty="0"/>
              <a:t> in 1977 as a project while I was a grad student at the Yale School of Drama.” </a:t>
            </a:r>
          </a:p>
          <a:p>
            <a:endParaRPr lang="en-US" sz="2800" dirty="0"/>
          </a:p>
          <a:p>
            <a:r>
              <a:rPr lang="en-US" sz="2800" dirty="0"/>
              <a:t>It sold 50,000 copies and got the publishing world's attention.</a:t>
            </a:r>
          </a:p>
        </p:txBody>
      </p:sp>
    </p:spTree>
    <p:extLst>
      <p:ext uri="{BB962C8B-B14F-4D97-AF65-F5344CB8AC3E}">
        <p14:creationId xmlns:p14="http://schemas.microsoft.com/office/powerpoint/2010/main" val="310834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3BD7CB-3C02-4968-F8E5-26E5B0D26B95}"/>
              </a:ext>
            </a:extLst>
          </p:cNvPr>
          <p:cNvSpPr/>
          <p:nvPr/>
        </p:nvSpPr>
        <p:spPr>
          <a:xfrm>
            <a:off x="707136" y="390144"/>
            <a:ext cx="5620512" cy="5839968"/>
          </a:xfrm>
          <a:prstGeom prst="rect">
            <a:avLst/>
          </a:prstGeom>
          <a:solidFill>
            <a:srgbClr val="6DDAF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518" y="1989427"/>
            <a:ext cx="4180222" cy="2684072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If you were to tell this story, what would it be?</a:t>
            </a:r>
          </a:p>
        </p:txBody>
      </p:sp>
      <p:sp>
        <p:nvSpPr>
          <p:cNvPr id="5" name="Oval 4"/>
          <p:cNvSpPr/>
          <p:nvPr/>
        </p:nvSpPr>
        <p:spPr>
          <a:xfrm>
            <a:off x="7011433" y="566934"/>
            <a:ext cx="1456938" cy="1456938"/>
          </a:xfrm>
          <a:prstGeom prst="ellipse">
            <a:avLst/>
          </a:prstGeom>
          <a:solidFill>
            <a:srgbClr val="6DD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1EC347-63B4-BA12-7294-BF5429C89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60" y="892852"/>
            <a:ext cx="4770533" cy="487722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A05FE60-A90B-195C-B8E0-E7C17988B4DA}"/>
              </a:ext>
            </a:extLst>
          </p:cNvPr>
          <p:cNvSpPr/>
          <p:nvPr/>
        </p:nvSpPr>
        <p:spPr>
          <a:xfrm>
            <a:off x="10120305" y="3940406"/>
            <a:ext cx="954435" cy="954435"/>
          </a:xfrm>
          <a:prstGeom prst="ellipse">
            <a:avLst/>
          </a:prstGeom>
          <a:solidFill>
            <a:srgbClr val="6DD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60FD16-243A-1EC6-8B47-6C48D975544B}"/>
              </a:ext>
            </a:extLst>
          </p:cNvPr>
          <p:cNvSpPr/>
          <p:nvPr/>
        </p:nvSpPr>
        <p:spPr>
          <a:xfrm>
            <a:off x="9517033" y="1148439"/>
            <a:ext cx="689266" cy="689266"/>
          </a:xfrm>
          <a:prstGeom prst="ellipse">
            <a:avLst/>
          </a:prstGeom>
          <a:solidFill>
            <a:srgbClr val="6DD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libri" panose="020F0502020204030204" pitchFamily="34" charset="0"/>
              </a:rPr>
              <a:t>?</a:t>
            </a:r>
            <a:endParaRPr lang="en-US" sz="7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85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9385" y="243824"/>
            <a:ext cx="11182743" cy="955843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Calibri" panose="020F0502020204030204" pitchFamily="34" charset="0"/>
              </a:rPr>
              <a:t>Fun Facts about Sandra Boynton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631051" y="3003600"/>
            <a:ext cx="2680595" cy="3375612"/>
            <a:chOff x="477302" y="2310691"/>
            <a:chExt cx="2680595" cy="3375612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477302" y="2310691"/>
              <a:ext cx="2673056" cy="3375612"/>
            </a:xfrm>
            <a:prstGeom prst="roundRect">
              <a:avLst>
                <a:gd name="adj" fmla="val 8710"/>
              </a:avLst>
            </a:prstGeo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7079" y="3434260"/>
              <a:ext cx="255582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What skill do you think Sandra would like to have?</a:t>
              </a:r>
              <a:b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endPara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indent="-342900">
                <a:buAutoNum type="alphaLcPeriod"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Figure skating</a:t>
              </a:r>
            </a:p>
            <a:p>
              <a:pPr marL="342900" indent="-342900">
                <a:buAutoNum type="alphaLcPeriod"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Gymnastics</a:t>
              </a:r>
            </a:p>
            <a:p>
              <a:pPr marL="342900" indent="-342900">
                <a:buAutoNum type="alphaLcPeriod"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Tap dancing</a:t>
              </a:r>
              <a:endPara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77302" y="3253666"/>
              <a:ext cx="2680595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702321" y="3334755"/>
            <a:ext cx="2680595" cy="3044457"/>
            <a:chOff x="3281602" y="2347542"/>
            <a:chExt cx="2680595" cy="3044457"/>
          </a:xfrm>
        </p:grpSpPr>
        <p:sp>
          <p:nvSpPr>
            <p:cNvPr id="17" name="Rectangle: Rounded Corners 16"/>
            <p:cNvSpPr/>
            <p:nvPr/>
          </p:nvSpPr>
          <p:spPr>
            <a:xfrm>
              <a:off x="3281602" y="2347542"/>
              <a:ext cx="2673056" cy="3044457"/>
            </a:xfrm>
            <a:prstGeom prst="roundRect">
              <a:avLst>
                <a:gd name="adj" fmla="val 8710"/>
              </a:avLst>
            </a:prstGeo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281602" y="2964394"/>
              <a:ext cx="2680595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7821905" y="3341680"/>
            <a:ext cx="2680595" cy="3037532"/>
            <a:chOff x="6117595" y="2345675"/>
            <a:chExt cx="2680595" cy="3037532"/>
          </a:xfrm>
        </p:grpSpPr>
        <p:sp>
          <p:nvSpPr>
            <p:cNvPr id="19" name="Rectangle: Rounded Corners 18"/>
            <p:cNvSpPr/>
            <p:nvPr/>
          </p:nvSpPr>
          <p:spPr>
            <a:xfrm>
              <a:off x="6117595" y="2345675"/>
              <a:ext cx="2673056" cy="3037532"/>
            </a:xfrm>
            <a:prstGeom prst="roundRect">
              <a:avLst>
                <a:gd name="adj" fmla="val 8710"/>
              </a:avLst>
            </a:prstGeo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6117595" y="2936131"/>
              <a:ext cx="2680595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772"/>
          <a:stretch/>
        </p:blipFill>
        <p:spPr>
          <a:xfrm>
            <a:off x="1615008" y="1219138"/>
            <a:ext cx="2726356" cy="272692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795011" y="4127169"/>
            <a:ext cx="255582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of her sons (like her husband) was in the Olympics for…?</a:t>
            </a:r>
            <a:b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lphaLcPeriod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Skeet shooting</a:t>
            </a:r>
          </a:p>
          <a:p>
            <a:pPr marL="342900" indent="-342900">
              <a:buAutoNum type="alphaLcPeriod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Snowboarding</a:t>
            </a:r>
          </a:p>
          <a:p>
            <a:pPr marL="342900" indent="-342900">
              <a:buAutoNum type="alphaLcPeriod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Slalom Canoeing 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46679" y="4127169"/>
            <a:ext cx="255582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country did Sandra and her family move to for a year?</a:t>
            </a:r>
            <a:b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lphaLcPeriod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Italy</a:t>
            </a:r>
          </a:p>
          <a:p>
            <a:pPr marL="342900" indent="-342900">
              <a:buAutoNum type="alphaLcPeriod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Russia</a:t>
            </a:r>
          </a:p>
          <a:p>
            <a:pPr marL="342900" indent="-342900">
              <a:buAutoNum type="alphaLcPeriod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France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2321" y="1219138"/>
            <a:ext cx="2690200" cy="27129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2416" y="1222860"/>
            <a:ext cx="2682545" cy="269016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0A56EFF-EF01-B9EF-96EC-83CD99A6A1C4}"/>
              </a:ext>
            </a:extLst>
          </p:cNvPr>
          <p:cNvSpPr/>
          <p:nvPr/>
        </p:nvSpPr>
        <p:spPr>
          <a:xfrm>
            <a:off x="3448341" y="6016766"/>
            <a:ext cx="573024" cy="57302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6F2F44F-E2A7-8D5A-88B0-F1C0AA86114F}"/>
              </a:ext>
            </a:extLst>
          </p:cNvPr>
          <p:cNvSpPr/>
          <p:nvPr/>
        </p:nvSpPr>
        <p:spPr>
          <a:xfrm>
            <a:off x="6631538" y="6016766"/>
            <a:ext cx="573024" cy="57302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DE42536-DF73-8E10-F778-C27ED0DAE293}"/>
              </a:ext>
            </a:extLst>
          </p:cNvPr>
          <p:cNvSpPr/>
          <p:nvPr/>
        </p:nvSpPr>
        <p:spPr>
          <a:xfrm>
            <a:off x="9690543" y="5968672"/>
            <a:ext cx="573024" cy="57302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741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6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.8|2.9|2.3|2.9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2|2.3|1.7|1.5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5|2.9"/>
</p:tagLst>
</file>

<file path=ppt/theme/theme1.xml><?xml version="1.0" encoding="utf-8"?>
<a:theme xmlns:a="http://schemas.openxmlformats.org/drawingml/2006/main" name="Custom Design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rial Narrowish">
      <a:majorFont>
        <a:latin typeface="Articulate Narrow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 painting presentation (widescreen)</Template>
  <TotalTime>11812</TotalTime>
  <Words>890</Words>
  <Application>Microsoft Office PowerPoint</Application>
  <PresentationFormat>Widescreen</PresentationFormat>
  <Paragraphs>127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Century Gothic</vt:lpstr>
      <vt:lpstr>Dosis Medium</vt:lpstr>
      <vt:lpstr>Custom Design</vt:lpstr>
      <vt:lpstr>Office Theme</vt:lpstr>
      <vt:lpstr>Sandra Boynton</vt:lpstr>
      <vt:lpstr>PowerPoint Presentation</vt:lpstr>
      <vt:lpstr>Little Sandra Boynton</vt:lpstr>
      <vt:lpstr>PowerPoint Presentation</vt:lpstr>
      <vt:lpstr>PowerPoint Presentation</vt:lpstr>
      <vt:lpstr>PowerPoint Presentation</vt:lpstr>
      <vt:lpstr>PowerPoint Presentation</vt:lpstr>
      <vt:lpstr>If you were to tell this story, what would it be?</vt:lpstr>
      <vt:lpstr>Fun Facts about Sandra Boynton</vt:lpstr>
      <vt:lpstr>Artistic Success</vt:lpstr>
      <vt:lpstr>What now?</vt:lpstr>
      <vt:lpstr>Drawing cartoon figures is harder than you think but we can do it with a little practice.</vt:lpstr>
      <vt:lpstr>Chicken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Eugene Graves</dc:creator>
  <cp:lastModifiedBy>Rachel Dillon</cp:lastModifiedBy>
  <cp:revision>310</cp:revision>
  <cp:lastPrinted>2024-07-27T18:24:13Z</cp:lastPrinted>
  <dcterms:created xsi:type="dcterms:W3CDTF">2017-07-24T00:11:01Z</dcterms:created>
  <dcterms:modified xsi:type="dcterms:W3CDTF">2024-07-27T18:24:38Z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