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 id="2147483877" r:id="rId2"/>
    <p:sldMasterId id="2147483864" r:id="rId3"/>
  </p:sldMasterIdLst>
  <p:notesMasterIdLst>
    <p:notesMasterId r:id="rId30"/>
  </p:notesMasterIdLst>
  <p:handoutMasterIdLst>
    <p:handoutMasterId r:id="rId31"/>
  </p:handoutMasterIdLst>
  <p:sldIdLst>
    <p:sldId id="256" r:id="rId4"/>
    <p:sldId id="313" r:id="rId5"/>
    <p:sldId id="257" r:id="rId6"/>
    <p:sldId id="268" r:id="rId7"/>
    <p:sldId id="315" r:id="rId8"/>
    <p:sldId id="314" r:id="rId9"/>
    <p:sldId id="281" r:id="rId10"/>
    <p:sldId id="316" r:id="rId11"/>
    <p:sldId id="317" r:id="rId12"/>
    <p:sldId id="319" r:id="rId13"/>
    <p:sldId id="286" r:id="rId14"/>
    <p:sldId id="325" r:id="rId15"/>
    <p:sldId id="318" r:id="rId16"/>
    <p:sldId id="287" r:id="rId17"/>
    <p:sldId id="270" r:id="rId18"/>
    <p:sldId id="322" r:id="rId19"/>
    <p:sldId id="291" r:id="rId20"/>
    <p:sldId id="305" r:id="rId21"/>
    <p:sldId id="306" r:id="rId22"/>
    <p:sldId id="309" r:id="rId23"/>
    <p:sldId id="307" r:id="rId24"/>
    <p:sldId id="308" r:id="rId25"/>
    <p:sldId id="326" r:id="rId26"/>
    <p:sldId id="327" r:id="rId27"/>
    <p:sldId id="284" r:id="rId28"/>
    <p:sldId id="279" r:id="rId29"/>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528" userDrawn="1">
          <p15:clr>
            <a:srgbClr val="A4A3A4"/>
          </p15:clr>
        </p15:guide>
        <p15:guide id="3" orient="horz" pos="960" userDrawn="1">
          <p15:clr>
            <a:srgbClr val="A4A3A4"/>
          </p15:clr>
        </p15:guide>
        <p15:guide id="4" orient="horz" pos="20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3C33"/>
    <a:srgbClr val="B3894F"/>
    <a:srgbClr val="3C3C3B"/>
    <a:srgbClr val="1A3D6B"/>
    <a:srgbClr val="16293B"/>
    <a:srgbClr val="2B2C41"/>
    <a:srgbClr val="1B3342"/>
    <a:srgbClr val="A60319"/>
    <a:srgbClr val="153A6E"/>
    <a:srgbClr val="F2DC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90" autoAdjust="0"/>
    <p:restoredTop sz="83810" autoAdjust="0"/>
  </p:normalViewPr>
  <p:slideViewPr>
    <p:cSldViewPr snapToGrid="0">
      <p:cViewPr varScale="1">
        <p:scale>
          <a:sx n="72" d="100"/>
          <a:sy n="72" d="100"/>
        </p:scale>
        <p:origin x="822" y="54"/>
      </p:cViewPr>
      <p:guideLst>
        <p:guide orient="horz" pos="2232"/>
        <p:guide pos="528"/>
        <p:guide orient="horz" pos="960"/>
        <p:guide orient="horz" pos="2040"/>
      </p:guideLst>
    </p:cSldViewPr>
  </p:slideViewPr>
  <p:notesTextViewPr>
    <p:cViewPr>
      <p:scale>
        <a:sx n="1" d="1"/>
        <a:sy n="1" d="1"/>
      </p:scale>
      <p:origin x="0" y="0"/>
    </p:cViewPr>
  </p:notesTextViewPr>
  <p:sorterViewPr>
    <p:cViewPr>
      <p:scale>
        <a:sx n="100" d="100"/>
        <a:sy n="100" d="100"/>
      </p:scale>
      <p:origin x="0" y="-7266"/>
    </p:cViewPr>
  </p:sorter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latin typeface="Franklin Gothic Medium" panose="020B0603020102020204" pitchFamily="34" charset="0"/>
              </a:rPr>
              <a:t>Y5-Pablo-Picasso</a:t>
            </a:r>
            <a:endParaRPr dirty="0">
              <a:latin typeface="Franklin Gothic Medium" panose="020B06030201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dirty="0">
              <a:latin typeface="Franklin Gothic Medium" panose="020B06030201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latin typeface="Franklin Gothic Medium" panose="020B06030201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BA2C8-71FC-43D0-BD87-0547616971FA}" type="slidenum">
              <a:rPr>
                <a:latin typeface="Franklin Gothic Medium" panose="020B0603020102020204" pitchFamily="34" charset="0"/>
              </a:rPr>
              <a:t>‹#›</a:t>
            </a:fld>
            <a:endParaRPr dirty="0">
              <a:latin typeface="Franklin Gothic Medium" panose="020B0603020102020204" pitchFamily="34" charset="0"/>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Franklin Gothic Medium" panose="020B0603020102020204" pitchFamily="34" charset="0"/>
              </a:defRPr>
            </a:lvl1pPr>
          </a:lstStyle>
          <a:p>
            <a:r>
              <a:rPr lang="en-US"/>
              <a:t>Y5-Pablo-Picasso</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Franklin Gothic Medium" panose="020B0603020102020204" pitchFamily="34" charset="0"/>
              </a:defRPr>
            </a:lvl1pPr>
          </a:lstStyle>
          <a:p>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Franklin Gothic Medium" panose="020B06030201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Franklin Gothic Medium" panose="020B0603020102020204" pitchFamily="34" charset="0"/>
              </a:defRPr>
            </a:lvl1pPr>
          </a:lstStyle>
          <a:p>
            <a:fld id="{C6539446-6953-447E-A4E3-E7CFBF870046}" type="slidenum">
              <a:rPr lang="en-US" smtClean="0"/>
              <a:pPr/>
              <a:t>‹#›</a:t>
            </a:fld>
            <a:endParaRPr lang="en-US" dirty="0"/>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Franklin Gothic Medium" panose="020B0603020102020204" pitchFamily="34" charset="0"/>
        <a:ea typeface="+mn-ea"/>
        <a:cs typeface="+mn-cs"/>
      </a:defRPr>
    </a:lvl1pPr>
    <a:lvl2pPr marL="457200" algn="l" defTabSz="914400" rtl="0" eaLnBrk="1" latinLnBrk="0" hangingPunct="1">
      <a:defRPr sz="1200" kern="1200">
        <a:solidFill>
          <a:schemeClr val="tx1"/>
        </a:solidFill>
        <a:latin typeface="Franklin Gothic Medium" panose="020B0603020102020204" pitchFamily="34" charset="0"/>
        <a:ea typeface="+mn-ea"/>
        <a:cs typeface="+mn-cs"/>
      </a:defRPr>
    </a:lvl2pPr>
    <a:lvl3pPr marL="914400" algn="l" defTabSz="914400" rtl="0" eaLnBrk="1" latinLnBrk="0" hangingPunct="1">
      <a:defRPr sz="1200" kern="1200">
        <a:solidFill>
          <a:schemeClr val="tx1"/>
        </a:solidFill>
        <a:latin typeface="Franklin Gothic Medium" panose="020B0603020102020204" pitchFamily="34" charset="0"/>
        <a:ea typeface="+mn-ea"/>
        <a:cs typeface="+mn-cs"/>
      </a:defRPr>
    </a:lvl3pPr>
    <a:lvl4pPr marL="1371600" algn="l" defTabSz="914400" rtl="0" eaLnBrk="1" latinLnBrk="0" hangingPunct="1">
      <a:defRPr sz="1200" kern="1200">
        <a:solidFill>
          <a:schemeClr val="tx1"/>
        </a:solidFill>
        <a:latin typeface="Franklin Gothic Medium" panose="020B0603020102020204" pitchFamily="34" charset="0"/>
        <a:ea typeface="+mn-ea"/>
        <a:cs typeface="+mn-cs"/>
      </a:defRPr>
    </a:lvl4pPr>
    <a:lvl5pPr marL="1828800" algn="l" defTabSz="914400" rtl="0" eaLnBrk="1" latinLnBrk="0" hangingPunct="1">
      <a:defRPr sz="1200" kern="1200">
        <a:solidFill>
          <a:schemeClr val="tx1"/>
        </a:solidFill>
        <a:latin typeface="Franklin Gothic Medium" panose="020B06030201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7</a:t>
            </a:fld>
            <a:endParaRPr lang="en-US"/>
          </a:p>
        </p:txBody>
      </p:sp>
      <p:sp>
        <p:nvSpPr>
          <p:cNvPr id="5" name="Date Placeholder 4">
            <a:extLst>
              <a:ext uri="{FF2B5EF4-FFF2-40B4-BE49-F238E27FC236}">
                <a16:creationId xmlns:a16="http://schemas.microsoft.com/office/drawing/2014/main" id="{29E51A66-150A-F827-925E-08E80BD97764}"/>
              </a:ext>
            </a:extLst>
          </p:cNvPr>
          <p:cNvSpPr>
            <a:spLocks noGrp="1"/>
          </p:cNvSpPr>
          <p:nvPr>
            <p:ph type="dt" idx="1"/>
          </p:nvPr>
        </p:nvSpPr>
        <p:spPr/>
        <p:txBody>
          <a:bodyPr/>
          <a:lstStyle/>
          <a:p>
            <a:endParaRPr lang="en-US" dirty="0"/>
          </a:p>
        </p:txBody>
      </p:sp>
      <p:sp>
        <p:nvSpPr>
          <p:cNvPr id="6" name="Header Placeholder 5">
            <a:extLst>
              <a:ext uri="{FF2B5EF4-FFF2-40B4-BE49-F238E27FC236}">
                <a16:creationId xmlns:a16="http://schemas.microsoft.com/office/drawing/2014/main" id="{00ABC9AD-3053-F208-07B1-31C8760AE3AB}"/>
              </a:ext>
            </a:extLst>
          </p:cNvPr>
          <p:cNvSpPr>
            <a:spLocks noGrp="1"/>
          </p:cNvSpPr>
          <p:nvPr>
            <p:ph type="hdr" sz="quarter"/>
          </p:nvPr>
        </p:nvSpPr>
        <p:spPr/>
        <p:txBody>
          <a:bodyPr/>
          <a:lstStyle/>
          <a:p>
            <a:r>
              <a:rPr lang="en-US"/>
              <a:t>Y5-Pablo-Picasso</a:t>
            </a:r>
            <a:endParaRPr lang="en-US" dirty="0"/>
          </a:p>
        </p:txBody>
      </p:sp>
    </p:spTree>
    <p:extLst>
      <p:ext uri="{BB962C8B-B14F-4D97-AF65-F5344CB8AC3E}">
        <p14:creationId xmlns:p14="http://schemas.microsoft.com/office/powerpoint/2010/main" val="45303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Colors and expression on woman’s face.</a:t>
            </a:r>
          </a:p>
        </p:txBody>
      </p:sp>
      <p:sp>
        <p:nvSpPr>
          <p:cNvPr id="4" name="Slide Number Placeholder 3"/>
          <p:cNvSpPr>
            <a:spLocks noGrp="1"/>
          </p:cNvSpPr>
          <p:nvPr>
            <p:ph type="sldNum" sz="quarter" idx="10"/>
          </p:nvPr>
        </p:nvSpPr>
        <p:spPr/>
        <p:txBody>
          <a:bodyPr/>
          <a:lstStyle/>
          <a:p>
            <a:fld id="{C6539446-6953-447E-A4E3-E7CFBF870046}" type="slidenum">
              <a:rPr lang="en-US" smtClean="0"/>
              <a:t>8</a:t>
            </a:fld>
            <a:endParaRPr lang="en-US"/>
          </a:p>
        </p:txBody>
      </p:sp>
      <p:sp>
        <p:nvSpPr>
          <p:cNvPr id="5" name="Date Placeholder 4">
            <a:extLst>
              <a:ext uri="{FF2B5EF4-FFF2-40B4-BE49-F238E27FC236}">
                <a16:creationId xmlns:a16="http://schemas.microsoft.com/office/drawing/2014/main" id="{23649211-B67E-2BD6-76F2-0A0A5F62520E}"/>
              </a:ext>
            </a:extLst>
          </p:cNvPr>
          <p:cNvSpPr>
            <a:spLocks noGrp="1"/>
          </p:cNvSpPr>
          <p:nvPr>
            <p:ph type="dt" idx="1"/>
          </p:nvPr>
        </p:nvSpPr>
        <p:spPr/>
        <p:txBody>
          <a:bodyPr/>
          <a:lstStyle/>
          <a:p>
            <a:endParaRPr lang="en-US" dirty="0"/>
          </a:p>
        </p:txBody>
      </p:sp>
      <p:sp>
        <p:nvSpPr>
          <p:cNvPr id="6" name="Header Placeholder 5">
            <a:extLst>
              <a:ext uri="{FF2B5EF4-FFF2-40B4-BE49-F238E27FC236}">
                <a16:creationId xmlns:a16="http://schemas.microsoft.com/office/drawing/2014/main" id="{6D9A12D7-A997-3EF8-5931-50E2EA61E293}"/>
              </a:ext>
            </a:extLst>
          </p:cNvPr>
          <p:cNvSpPr>
            <a:spLocks noGrp="1"/>
          </p:cNvSpPr>
          <p:nvPr>
            <p:ph type="hdr" sz="quarter"/>
          </p:nvPr>
        </p:nvSpPr>
        <p:spPr/>
        <p:txBody>
          <a:bodyPr/>
          <a:lstStyle/>
          <a:p>
            <a:r>
              <a:rPr lang="en-US"/>
              <a:t>Y5-Pablo-Picasso</a:t>
            </a:r>
            <a:endParaRPr lang="en-US" dirty="0"/>
          </a:p>
        </p:txBody>
      </p:sp>
    </p:spTree>
    <p:extLst>
      <p:ext uri="{BB962C8B-B14F-4D97-AF65-F5344CB8AC3E}">
        <p14:creationId xmlns:p14="http://schemas.microsoft.com/office/powerpoint/2010/main" val="2905173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Abstraction is the lack of representation. It is about the experience you get.</a:t>
            </a:r>
          </a:p>
        </p:txBody>
      </p:sp>
      <p:sp>
        <p:nvSpPr>
          <p:cNvPr id="4" name="Slide Number Placeholder 3"/>
          <p:cNvSpPr>
            <a:spLocks noGrp="1"/>
          </p:cNvSpPr>
          <p:nvPr>
            <p:ph type="sldNum" sz="quarter" idx="5"/>
          </p:nvPr>
        </p:nvSpPr>
        <p:spPr/>
        <p:txBody>
          <a:bodyPr/>
          <a:lstStyle/>
          <a:p>
            <a:fld id="{C6539446-6953-447E-A4E3-E7CFBF870046}" type="slidenum">
              <a:rPr lang="en-US" smtClean="0"/>
              <a:t>10</a:t>
            </a:fld>
            <a:endParaRPr lang="en-US"/>
          </a:p>
        </p:txBody>
      </p:sp>
      <p:sp>
        <p:nvSpPr>
          <p:cNvPr id="5" name="Date Placeholder 4">
            <a:extLst>
              <a:ext uri="{FF2B5EF4-FFF2-40B4-BE49-F238E27FC236}">
                <a16:creationId xmlns:a16="http://schemas.microsoft.com/office/drawing/2014/main" id="{A6D9C344-D34A-A067-629C-0620E41318B8}"/>
              </a:ext>
            </a:extLst>
          </p:cNvPr>
          <p:cNvSpPr>
            <a:spLocks noGrp="1"/>
          </p:cNvSpPr>
          <p:nvPr>
            <p:ph type="dt" idx="1"/>
          </p:nvPr>
        </p:nvSpPr>
        <p:spPr/>
        <p:txBody>
          <a:bodyPr/>
          <a:lstStyle/>
          <a:p>
            <a:endParaRPr lang="en-US" dirty="0"/>
          </a:p>
        </p:txBody>
      </p:sp>
      <p:sp>
        <p:nvSpPr>
          <p:cNvPr id="6" name="Header Placeholder 5">
            <a:extLst>
              <a:ext uri="{FF2B5EF4-FFF2-40B4-BE49-F238E27FC236}">
                <a16:creationId xmlns:a16="http://schemas.microsoft.com/office/drawing/2014/main" id="{6AF7182F-583E-5DBE-5B78-75133CA00269}"/>
              </a:ext>
            </a:extLst>
          </p:cNvPr>
          <p:cNvSpPr>
            <a:spLocks noGrp="1"/>
          </p:cNvSpPr>
          <p:nvPr>
            <p:ph type="hdr" sz="quarter"/>
          </p:nvPr>
        </p:nvSpPr>
        <p:spPr/>
        <p:txBody>
          <a:bodyPr/>
          <a:lstStyle/>
          <a:p>
            <a:r>
              <a:rPr lang="en-US"/>
              <a:t>Y5-Pablo-Picasso</a:t>
            </a:r>
            <a:endParaRPr lang="en-US" dirty="0"/>
          </a:p>
        </p:txBody>
      </p:sp>
    </p:spTree>
    <p:extLst>
      <p:ext uri="{BB962C8B-B14F-4D97-AF65-F5344CB8AC3E}">
        <p14:creationId xmlns:p14="http://schemas.microsoft.com/office/powerpoint/2010/main" val="2064486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12</a:t>
            </a:fld>
            <a:endParaRPr lang="en-US"/>
          </a:p>
        </p:txBody>
      </p:sp>
      <p:sp>
        <p:nvSpPr>
          <p:cNvPr id="5" name="Date Placeholder 4">
            <a:extLst>
              <a:ext uri="{FF2B5EF4-FFF2-40B4-BE49-F238E27FC236}">
                <a16:creationId xmlns:a16="http://schemas.microsoft.com/office/drawing/2014/main" id="{A6F873C2-A716-9685-B52C-A08F57F09BEA}"/>
              </a:ext>
            </a:extLst>
          </p:cNvPr>
          <p:cNvSpPr>
            <a:spLocks noGrp="1"/>
          </p:cNvSpPr>
          <p:nvPr>
            <p:ph type="dt" idx="1"/>
          </p:nvPr>
        </p:nvSpPr>
        <p:spPr/>
        <p:txBody>
          <a:bodyPr/>
          <a:lstStyle/>
          <a:p>
            <a:endParaRPr lang="en-US" dirty="0"/>
          </a:p>
        </p:txBody>
      </p:sp>
      <p:sp>
        <p:nvSpPr>
          <p:cNvPr id="6" name="Header Placeholder 5">
            <a:extLst>
              <a:ext uri="{FF2B5EF4-FFF2-40B4-BE49-F238E27FC236}">
                <a16:creationId xmlns:a16="http://schemas.microsoft.com/office/drawing/2014/main" id="{278EB479-0962-17A7-82F8-0C7ECBF618A3}"/>
              </a:ext>
            </a:extLst>
          </p:cNvPr>
          <p:cNvSpPr>
            <a:spLocks noGrp="1"/>
          </p:cNvSpPr>
          <p:nvPr>
            <p:ph type="hdr" sz="quarter"/>
          </p:nvPr>
        </p:nvSpPr>
        <p:spPr/>
        <p:txBody>
          <a:bodyPr/>
          <a:lstStyle/>
          <a:p>
            <a:r>
              <a:rPr lang="en-US"/>
              <a:t>Y5-Pablo-Picasso</a:t>
            </a:r>
            <a:endParaRPr lang="en-US" dirty="0"/>
          </a:p>
        </p:txBody>
      </p:sp>
    </p:spTree>
    <p:extLst>
      <p:ext uri="{BB962C8B-B14F-4D97-AF65-F5344CB8AC3E}">
        <p14:creationId xmlns:p14="http://schemas.microsoft.com/office/powerpoint/2010/main" val="640153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Abstraction is the lack of representation. It is about the experience you get.</a:t>
            </a:r>
          </a:p>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14</a:t>
            </a:fld>
            <a:endParaRPr lang="en-US"/>
          </a:p>
        </p:txBody>
      </p:sp>
      <p:sp>
        <p:nvSpPr>
          <p:cNvPr id="5" name="Date Placeholder 4">
            <a:extLst>
              <a:ext uri="{FF2B5EF4-FFF2-40B4-BE49-F238E27FC236}">
                <a16:creationId xmlns:a16="http://schemas.microsoft.com/office/drawing/2014/main" id="{95FE05CF-4836-F99D-95E9-9CA74536F227}"/>
              </a:ext>
            </a:extLst>
          </p:cNvPr>
          <p:cNvSpPr>
            <a:spLocks noGrp="1"/>
          </p:cNvSpPr>
          <p:nvPr>
            <p:ph type="dt" idx="1"/>
          </p:nvPr>
        </p:nvSpPr>
        <p:spPr/>
        <p:txBody>
          <a:bodyPr/>
          <a:lstStyle/>
          <a:p>
            <a:endParaRPr lang="en-US" dirty="0"/>
          </a:p>
        </p:txBody>
      </p:sp>
      <p:sp>
        <p:nvSpPr>
          <p:cNvPr id="6" name="Header Placeholder 5">
            <a:extLst>
              <a:ext uri="{FF2B5EF4-FFF2-40B4-BE49-F238E27FC236}">
                <a16:creationId xmlns:a16="http://schemas.microsoft.com/office/drawing/2014/main" id="{716984E8-A146-5AA7-B496-F8521F4CCEBF}"/>
              </a:ext>
            </a:extLst>
          </p:cNvPr>
          <p:cNvSpPr>
            <a:spLocks noGrp="1"/>
          </p:cNvSpPr>
          <p:nvPr>
            <p:ph type="hdr" sz="quarter"/>
          </p:nvPr>
        </p:nvSpPr>
        <p:spPr/>
        <p:txBody>
          <a:bodyPr/>
          <a:lstStyle/>
          <a:p>
            <a:r>
              <a:rPr lang="en-US"/>
              <a:t>Y5-Pablo-Picasso</a:t>
            </a:r>
            <a:endParaRPr lang="en-US" dirty="0"/>
          </a:p>
        </p:txBody>
      </p:sp>
    </p:spTree>
    <p:extLst>
      <p:ext uri="{BB962C8B-B14F-4D97-AF65-F5344CB8AC3E}">
        <p14:creationId xmlns:p14="http://schemas.microsoft.com/office/powerpoint/2010/main" val="3123832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Answer</a:t>
            </a:r>
            <a:r>
              <a:rPr lang="en-US" baseline="0" dirty="0"/>
              <a:t> is B: Bullfighting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False. He didn’t need help finding people to buy his work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Answer is C: His full middle name was, </a:t>
            </a:r>
            <a:r>
              <a:rPr lang="en-US" sz="1200" b="1" dirty="0">
                <a:solidFill>
                  <a:schemeClr val="bg1"/>
                </a:solidFill>
              </a:rPr>
              <a:t>Diego Jose Francisco de Paula Juan Nepomuceno Maria de </a:t>
            </a:r>
            <a:r>
              <a:rPr lang="en-US" sz="1200" b="1" dirty="0" err="1">
                <a:solidFill>
                  <a:schemeClr val="bg1"/>
                </a:solidFill>
              </a:rPr>
              <a:t>los</a:t>
            </a:r>
            <a:r>
              <a:rPr lang="en-US" sz="1200" b="1" dirty="0">
                <a:solidFill>
                  <a:schemeClr val="bg1"/>
                </a:solidFill>
              </a:rPr>
              <a:t> Remedios </a:t>
            </a:r>
            <a:r>
              <a:rPr lang="en-US" sz="1200" b="1" dirty="0" err="1">
                <a:solidFill>
                  <a:schemeClr val="bg1"/>
                </a:solidFill>
              </a:rPr>
              <a:t>Cipriano</a:t>
            </a:r>
            <a:r>
              <a:rPr lang="en-US" sz="1200" b="1" dirty="0">
                <a:solidFill>
                  <a:schemeClr val="bg1"/>
                </a:solidFill>
              </a:rPr>
              <a:t> de la </a:t>
            </a:r>
            <a:r>
              <a:rPr lang="en-US" sz="1200" b="1" dirty="0" err="1">
                <a:solidFill>
                  <a:schemeClr val="bg1"/>
                </a:solidFill>
              </a:rPr>
              <a:t>Santisima</a:t>
            </a:r>
            <a:r>
              <a:rPr lang="en-US" sz="1200" b="1" dirty="0">
                <a:solidFill>
                  <a:schemeClr val="bg1"/>
                </a:solidFill>
              </a:rPr>
              <a:t> Trinidad Ruiz y Picasso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chemeClr val="bg1"/>
                </a:solidFill>
              </a:rPr>
              <a:t>Picasso</a:t>
            </a:r>
            <a:r>
              <a:rPr lang="en-US" sz="1200" b="0" baseline="0" dirty="0">
                <a:solidFill>
                  <a:schemeClr val="bg1"/>
                </a:solidFill>
              </a:rPr>
              <a:t> had a pet Dachshund named Lump</a:t>
            </a:r>
            <a:endParaRPr lang="en-US" b="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15</a:t>
            </a:fld>
            <a:endParaRPr lang="en-US"/>
          </a:p>
        </p:txBody>
      </p:sp>
      <p:sp>
        <p:nvSpPr>
          <p:cNvPr id="5" name="Date Placeholder 4">
            <a:extLst>
              <a:ext uri="{FF2B5EF4-FFF2-40B4-BE49-F238E27FC236}">
                <a16:creationId xmlns:a16="http://schemas.microsoft.com/office/drawing/2014/main" id="{4C3EFA5D-6AC9-D833-CAE3-271DC234B7FB}"/>
              </a:ext>
            </a:extLst>
          </p:cNvPr>
          <p:cNvSpPr>
            <a:spLocks noGrp="1"/>
          </p:cNvSpPr>
          <p:nvPr>
            <p:ph type="dt" idx="1"/>
          </p:nvPr>
        </p:nvSpPr>
        <p:spPr/>
        <p:txBody>
          <a:bodyPr/>
          <a:lstStyle/>
          <a:p>
            <a:endParaRPr lang="en-US" dirty="0"/>
          </a:p>
        </p:txBody>
      </p:sp>
      <p:sp>
        <p:nvSpPr>
          <p:cNvPr id="6" name="Header Placeholder 5">
            <a:extLst>
              <a:ext uri="{FF2B5EF4-FFF2-40B4-BE49-F238E27FC236}">
                <a16:creationId xmlns:a16="http://schemas.microsoft.com/office/drawing/2014/main" id="{071148A7-9067-9B7B-187C-C7C9B3603991}"/>
              </a:ext>
            </a:extLst>
          </p:cNvPr>
          <p:cNvSpPr>
            <a:spLocks noGrp="1"/>
          </p:cNvSpPr>
          <p:nvPr>
            <p:ph type="hdr" sz="quarter"/>
          </p:nvPr>
        </p:nvSpPr>
        <p:spPr/>
        <p:txBody>
          <a:bodyPr/>
          <a:lstStyle/>
          <a:p>
            <a:r>
              <a:rPr lang="en-US"/>
              <a:t>Y5-Pablo-Picasso</a:t>
            </a:r>
            <a:endParaRPr lang="en-US" dirty="0"/>
          </a:p>
        </p:txBody>
      </p:sp>
    </p:spTree>
    <p:extLst>
      <p:ext uri="{BB962C8B-B14F-4D97-AF65-F5344CB8AC3E}">
        <p14:creationId xmlns:p14="http://schemas.microsoft.com/office/powerpoint/2010/main" val="2562918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8/4/2024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8/4/2024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86B75A-687E-405C-8A0B-8D00578BA2C3}" type="datetime1">
              <a:rPr lang="en-US" smtClean="0"/>
              <a:pPr/>
              <a:t>8/4/2024</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5634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518746" y="536331"/>
            <a:ext cx="11087100" cy="574137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 name="Title 1"/>
          <p:cNvSpPr>
            <a:spLocks noGrp="1"/>
          </p:cNvSpPr>
          <p:nvPr>
            <p:ph type="ctrTitle"/>
          </p:nvPr>
        </p:nvSpPr>
        <p:spPr>
          <a:xfrm>
            <a:off x="1524000" y="1122363"/>
            <a:ext cx="9144000" cy="2387600"/>
          </a:xfrm>
        </p:spPr>
        <p:txBody>
          <a:bodyPr anchor="b">
            <a:norm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550F63-2B06-46E9-9E0F-07E97AF3AE3C}"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DD4D0-3102-41B8-94BE-2261D31196DA}" type="slidenum">
              <a:rPr lang="en-US" smtClean="0"/>
              <a:t>‹#›</a:t>
            </a:fld>
            <a:endParaRPr lang="en-US"/>
          </a:p>
        </p:txBody>
      </p:sp>
    </p:spTree>
    <p:extLst>
      <p:ext uri="{BB962C8B-B14F-4D97-AF65-F5344CB8AC3E}">
        <p14:creationId xmlns:p14="http://schemas.microsoft.com/office/powerpoint/2010/main" val="988546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550F63-2B06-46E9-9E0F-07E97AF3AE3C}"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DD4D0-3102-41B8-94BE-2261D31196DA}" type="slidenum">
              <a:rPr lang="en-US" smtClean="0"/>
              <a:t>‹#›</a:t>
            </a:fld>
            <a:endParaRPr lang="en-US"/>
          </a:p>
        </p:txBody>
      </p:sp>
    </p:spTree>
    <p:extLst>
      <p:ext uri="{BB962C8B-B14F-4D97-AF65-F5344CB8AC3E}">
        <p14:creationId xmlns:p14="http://schemas.microsoft.com/office/powerpoint/2010/main" val="837487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B1550F63-2B06-46E9-9E0F-07E97AF3AE3C}"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DD4D0-3102-41B8-94BE-2261D31196DA}" type="slidenum">
              <a:rPr lang="en-US" smtClean="0"/>
              <a:t>‹#›</a:t>
            </a:fld>
            <a:endParaRPr lang="en-US"/>
          </a:p>
        </p:txBody>
      </p:sp>
    </p:spTree>
    <p:extLst>
      <p:ext uri="{BB962C8B-B14F-4D97-AF65-F5344CB8AC3E}">
        <p14:creationId xmlns:p14="http://schemas.microsoft.com/office/powerpoint/2010/main" val="2215967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550F63-2B06-46E9-9E0F-07E97AF3AE3C}" type="datetimeFigureOut">
              <a:rPr lang="en-US" smtClean="0"/>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DD4D0-3102-41B8-94BE-2261D31196DA}" type="slidenum">
              <a:rPr lang="en-US" smtClean="0"/>
              <a:t>‹#›</a:t>
            </a:fld>
            <a:endParaRPr lang="en-US"/>
          </a:p>
        </p:txBody>
      </p:sp>
    </p:spTree>
    <p:extLst>
      <p:ext uri="{BB962C8B-B14F-4D97-AF65-F5344CB8AC3E}">
        <p14:creationId xmlns:p14="http://schemas.microsoft.com/office/powerpoint/2010/main" val="4244464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550F63-2B06-46E9-9E0F-07E97AF3AE3C}" type="datetimeFigureOut">
              <a:rPr lang="en-US" smtClean="0"/>
              <a:t>8/4/2024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DD4D0-3102-41B8-94BE-2261D31196DA}" type="slidenum">
              <a:rPr lang="en-US" smtClean="0"/>
              <a:t>‹#›</a:t>
            </a:fld>
            <a:endParaRPr lang="en-US"/>
          </a:p>
        </p:txBody>
      </p:sp>
    </p:spTree>
    <p:extLst>
      <p:ext uri="{BB962C8B-B14F-4D97-AF65-F5344CB8AC3E}">
        <p14:creationId xmlns:p14="http://schemas.microsoft.com/office/powerpoint/2010/main" val="4230324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550F63-2B06-46E9-9E0F-07E97AF3AE3C}" type="datetimeFigureOut">
              <a:rPr lang="en-US" smtClean="0"/>
              <a:t>8/4/2024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DD4D0-3102-41B8-94BE-2261D31196DA}" type="slidenum">
              <a:rPr lang="en-US" smtClean="0"/>
              <a:t>‹#›</a:t>
            </a:fld>
            <a:endParaRPr lang="en-US"/>
          </a:p>
        </p:txBody>
      </p:sp>
    </p:spTree>
    <p:extLst>
      <p:ext uri="{BB962C8B-B14F-4D97-AF65-F5344CB8AC3E}">
        <p14:creationId xmlns:p14="http://schemas.microsoft.com/office/powerpoint/2010/main" val="2353780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50F63-2B06-46E9-9E0F-07E97AF3AE3C}" type="datetimeFigureOut">
              <a:rPr lang="en-US" smtClean="0"/>
              <a:t>8/4/2024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DD4D0-3102-41B8-94BE-2261D31196DA}" type="slidenum">
              <a:rPr lang="en-US" smtClean="0"/>
              <a:t>‹#›</a:t>
            </a:fld>
            <a:endParaRPr lang="en-US"/>
          </a:p>
        </p:txBody>
      </p:sp>
    </p:spTree>
    <p:extLst>
      <p:ext uri="{BB962C8B-B14F-4D97-AF65-F5344CB8AC3E}">
        <p14:creationId xmlns:p14="http://schemas.microsoft.com/office/powerpoint/2010/main" val="2685407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8/4/2024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550F63-2B06-46E9-9E0F-07E97AF3AE3C}" type="datetimeFigureOut">
              <a:rPr lang="en-US" smtClean="0"/>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DD4D0-3102-41B8-94BE-2261D31196DA}" type="slidenum">
              <a:rPr lang="en-US" smtClean="0"/>
              <a:t>‹#›</a:t>
            </a:fld>
            <a:endParaRPr lang="en-US"/>
          </a:p>
        </p:txBody>
      </p:sp>
    </p:spTree>
    <p:extLst>
      <p:ext uri="{BB962C8B-B14F-4D97-AF65-F5344CB8AC3E}">
        <p14:creationId xmlns:p14="http://schemas.microsoft.com/office/powerpoint/2010/main" val="2941658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550F63-2B06-46E9-9E0F-07E97AF3AE3C}" type="datetimeFigureOut">
              <a:rPr lang="en-US" smtClean="0"/>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DD4D0-3102-41B8-94BE-2261D31196DA}" type="slidenum">
              <a:rPr lang="en-US" smtClean="0"/>
              <a:t>‹#›</a:t>
            </a:fld>
            <a:endParaRPr lang="en-US"/>
          </a:p>
        </p:txBody>
      </p:sp>
    </p:spTree>
    <p:extLst>
      <p:ext uri="{BB962C8B-B14F-4D97-AF65-F5344CB8AC3E}">
        <p14:creationId xmlns:p14="http://schemas.microsoft.com/office/powerpoint/2010/main" val="2592295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550F63-2B06-46E9-9E0F-07E97AF3AE3C}"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DD4D0-3102-41B8-94BE-2261D31196DA}" type="slidenum">
              <a:rPr lang="en-US" smtClean="0"/>
              <a:t>‹#›</a:t>
            </a:fld>
            <a:endParaRPr lang="en-US"/>
          </a:p>
        </p:txBody>
      </p:sp>
    </p:spTree>
    <p:extLst>
      <p:ext uri="{BB962C8B-B14F-4D97-AF65-F5344CB8AC3E}">
        <p14:creationId xmlns:p14="http://schemas.microsoft.com/office/powerpoint/2010/main" val="3498871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550F63-2B06-46E9-9E0F-07E97AF3AE3C}"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DD4D0-3102-41B8-94BE-2261D31196DA}" type="slidenum">
              <a:rPr lang="en-US" smtClean="0"/>
              <a:t>‹#›</a:t>
            </a:fld>
            <a:endParaRPr lang="en-US"/>
          </a:p>
        </p:txBody>
      </p:sp>
    </p:spTree>
    <p:extLst>
      <p:ext uri="{BB962C8B-B14F-4D97-AF65-F5344CB8AC3E}">
        <p14:creationId xmlns:p14="http://schemas.microsoft.com/office/powerpoint/2010/main" val="2727317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a:t>Artist’s Name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Life span</a:t>
            </a:r>
          </a:p>
        </p:txBody>
      </p:sp>
      <p:sp>
        <p:nvSpPr>
          <p:cNvPr id="4" name="Date Placeholder 3"/>
          <p:cNvSpPr>
            <a:spLocks noGrp="1"/>
          </p:cNvSpPr>
          <p:nvPr>
            <p:ph type="dt" sz="half" idx="10"/>
          </p:nvPr>
        </p:nvSpPr>
        <p:spPr/>
        <p:txBody>
          <a:bodyPr/>
          <a:lstStyle/>
          <a:p>
            <a:fld id="{84F909FC-491A-48F1-B21A-42102349E47F}"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B85D69-3B55-401D-A670-263A7EE7C298}" type="slidenum">
              <a:rPr lang="en-US" smtClean="0"/>
              <a:t>‹#›</a:t>
            </a:fld>
            <a:endParaRPr lang="en-US"/>
          </a:p>
        </p:txBody>
      </p:sp>
    </p:spTree>
    <p:extLst>
      <p:ext uri="{BB962C8B-B14F-4D97-AF65-F5344CB8AC3E}">
        <p14:creationId xmlns:p14="http://schemas.microsoft.com/office/powerpoint/2010/main" val="4094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2D3E9E-A95C-48F2-B4BF-A71542E0BE9A}" type="datetime1">
              <a:rPr lang="en-US" smtClean="0"/>
              <a:t>8/4/2024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694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0F84E2-2D7A-43CF-AC90-352A289A783A}" type="datetime1">
              <a:rPr lang="en-US" smtClean="0"/>
              <a:t>8/4/2024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77385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2952B5-7A2F-4CC8-B7CE-9234E21C2837}" type="datetime1">
              <a:rPr lang="en-US" smtClean="0"/>
              <a:t>8/4/2024</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71559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DA07A-9201-4B4B-BAF2-015AFA30F520}" type="datetime1">
              <a:rPr lang="en-US" smtClean="0"/>
              <a:t>8/4/2024</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78970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D7E00A-486F-4252-8B1D-E32645521F49}" type="datetime1">
              <a:rPr lang="en-US" smtClean="0"/>
              <a:t>8/4/2024</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02582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8/4/2024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1">
              <a:rPr lang="en-US" smtClean="0"/>
              <a:t>8/4/2024</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18565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1">
              <a:rPr lang="en-US" smtClean="0"/>
              <a:t>8/4/2024</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6895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374940-A916-4C8B-9648-02A2D3898F9E}" type="datetime1">
              <a:rPr lang="en-US" smtClean="0"/>
              <a:t>8/4/2024</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68213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4E5243-F52A-4D37-9694-EB26C6C31910}" type="datetime1">
              <a:rPr lang="en-US" smtClean="0"/>
              <a:t>8/4/2024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29164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7B6E1-634A-48DC-9E8B-D894023267EF}" type="datetime1">
              <a:rPr lang="en-US" smtClean="0"/>
              <a:t>8/4/2024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0646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8/4/2024</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8/4/2024</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8/4/2024</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8/4/2024</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8/4/2024</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8/4/2024</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5"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8/4/2024</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7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Book" panose="020B0503020102020204" pitchFamily="34" charset="0"/>
              </a:defRPr>
            </a:lvl1pPr>
          </a:lstStyle>
          <a:p>
            <a:fld id="{B1550F63-2B06-46E9-9E0F-07E97AF3AE3C}" type="datetimeFigureOut">
              <a:rPr lang="en-US" smtClean="0"/>
              <a:pPr/>
              <a:t>8/4/2024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Book" panose="020B05030201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Franklin Gothic Book" panose="020B0503020102020204" pitchFamily="34" charset="0"/>
              </a:defRPr>
            </a:lvl1pPr>
          </a:lstStyle>
          <a:p>
            <a:fld id="{9EDDD4D0-3102-41B8-94BE-2261D31196DA}" type="slidenum">
              <a:rPr lang="en-US" smtClean="0"/>
              <a:pPr/>
              <a:t>‹#›</a:t>
            </a:fld>
            <a:endParaRPr lang="en-US" dirty="0"/>
          </a:p>
        </p:txBody>
      </p:sp>
    </p:spTree>
    <p:extLst>
      <p:ext uri="{BB962C8B-B14F-4D97-AF65-F5344CB8AC3E}">
        <p14:creationId xmlns:p14="http://schemas.microsoft.com/office/powerpoint/2010/main" val="203307328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914400" rtl="0" eaLnBrk="1" latinLnBrk="0" hangingPunct="1">
        <a:lnSpc>
          <a:spcPct val="90000"/>
        </a:lnSpc>
        <a:spcBef>
          <a:spcPct val="0"/>
        </a:spcBef>
        <a:buNone/>
        <a:defRPr sz="3600" b="1" i="0" kern="120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Book" panose="020B0503020102020204" pitchFamily="34" charset="0"/>
              </a:defRPr>
            </a:lvl1pPr>
          </a:lstStyle>
          <a:p>
            <a:fld id="{5586B75A-687E-405C-8A0B-8D00578BA2C3}" type="datetime1">
              <a:rPr lang="en-US" smtClean="0"/>
              <a:pPr/>
              <a:t>8/4/2024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Book" panose="020B0503020102020204" pitchFamily="34" charset="0"/>
              </a:defRPr>
            </a:lvl1pPr>
          </a:lstStyle>
          <a:p>
            <a:r>
              <a:rPr lang="en-US" dirty="0"/>
              <a:t>Add a footer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Franklin Gothic Book" panose="020B0503020102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7359570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Franklin Gothic Book" panose="020B05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4.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5.xml"/><Relationship Id="rId5" Type="http://schemas.openxmlformats.org/officeDocument/2006/relationships/image" Target="../media/image20.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9.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9.xml"/><Relationship Id="rId5" Type="http://schemas.openxmlformats.org/officeDocument/2006/relationships/image" Target="../media/image34.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jpeg"/><Relationship Id="rId1" Type="http://schemas.openxmlformats.org/officeDocument/2006/relationships/slideLayout" Target="../slideLayouts/slideLayout29.xml"/><Relationship Id="rId5" Type="http://schemas.openxmlformats.org/officeDocument/2006/relationships/image" Target="../media/image34.jpe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RlNf5XZDcQs" TargetMode="External"/><Relationship Id="rId2" Type="http://schemas.openxmlformats.org/officeDocument/2006/relationships/hyperlink" Target="https://kidskonnect.com/people/pablo-picasso/" TargetMode="External"/><Relationship Id="rId1" Type="http://schemas.openxmlformats.org/officeDocument/2006/relationships/slideLayout" Target="../slideLayouts/slideLayout32.xml"/><Relationship Id="rId5" Type="http://schemas.openxmlformats.org/officeDocument/2006/relationships/hyperlink" Target="https://www.youtube.com/watch?v=POKhJNFlQYE" TargetMode="External"/><Relationship Id="rId4" Type="http://schemas.openxmlformats.org/officeDocument/2006/relationships/hyperlink" Target="https://www.pablo-ruiz-picasso.net/theme-guitar.ph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9.xml"/><Relationship Id="rId1" Type="http://schemas.openxmlformats.org/officeDocument/2006/relationships/tags" Target="../tags/tag3.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355600" y="338667"/>
            <a:ext cx="11463867" cy="6163733"/>
          </a:xfrm>
          <a:prstGeom prst="rect">
            <a:avLst/>
          </a:prstGeom>
          <a:solidFill>
            <a:srgbClr val="A43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 name="Title 1"/>
          <p:cNvSpPr>
            <a:spLocks noGrp="1"/>
          </p:cNvSpPr>
          <p:nvPr>
            <p:ph type="ctrTitle"/>
          </p:nvPr>
        </p:nvSpPr>
        <p:spPr>
          <a:xfrm>
            <a:off x="1512442" y="762552"/>
            <a:ext cx="4397328" cy="2685258"/>
          </a:xfrm>
          <a:effectLst>
            <a:reflection blurRad="6350" stA="50000" endA="295" endPos="92000" dist="101600" dir="5400000" sy="-100000" algn="bl" rotWithShape="0"/>
          </a:effectLst>
        </p:spPr>
        <p:txBody>
          <a:bodyPr anchor="t">
            <a:noAutofit/>
          </a:bodyPr>
          <a:lstStyle/>
          <a:p>
            <a:pPr algn="l"/>
            <a:r>
              <a:rPr lang="en-US" sz="9600" dirty="0">
                <a:latin typeface="Franklin Gothic Medium Cond" panose="020B0606030402020204" pitchFamily="34" charset="0"/>
              </a:rPr>
              <a:t>Pablo </a:t>
            </a:r>
            <a:br>
              <a:rPr lang="en-US" sz="9600" dirty="0">
                <a:latin typeface="Franklin Gothic Medium Cond" panose="020B0606030402020204" pitchFamily="34" charset="0"/>
              </a:rPr>
            </a:br>
            <a:r>
              <a:rPr lang="en-US" sz="9600" dirty="0">
                <a:latin typeface="Franklin Gothic Medium Cond" panose="020B0606030402020204" pitchFamily="34" charset="0"/>
              </a:rPr>
              <a:t>Picasso</a:t>
            </a:r>
          </a:p>
        </p:txBody>
      </p:sp>
      <p:sp>
        <p:nvSpPr>
          <p:cNvPr id="6" name="TextBox 5"/>
          <p:cNvSpPr txBox="1"/>
          <p:nvPr/>
        </p:nvSpPr>
        <p:spPr>
          <a:xfrm>
            <a:off x="3832145" y="3228410"/>
            <a:ext cx="3667125" cy="369332"/>
          </a:xfrm>
          <a:prstGeom prst="rect">
            <a:avLst/>
          </a:prstGeom>
          <a:noFill/>
        </p:spPr>
        <p:txBody>
          <a:bodyPr wrap="square" rtlCol="0">
            <a:spAutoFit/>
          </a:bodyPr>
          <a:lstStyle/>
          <a:p>
            <a:r>
              <a:rPr lang="en-US" dirty="0">
                <a:latin typeface="Franklin Gothic Medium" panose="020B0603020102020204" pitchFamily="34" charset="0"/>
                <a:cs typeface="Arial" panose="020B0604020202020204" pitchFamily="34" charset="0"/>
              </a:rPr>
              <a:t>1881-1973</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09770" y="338667"/>
            <a:ext cx="5909697" cy="6148818"/>
          </a:xfrm>
          <a:prstGeom prst="rect">
            <a:avLst/>
          </a:prstGeom>
        </p:spPr>
      </p:pic>
    </p:spTree>
    <p:extLst>
      <p:ext uri="{BB962C8B-B14F-4D97-AF65-F5344CB8AC3E}">
        <p14:creationId xmlns:p14="http://schemas.microsoft.com/office/powerpoint/2010/main" val="1503902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8442"/>
            <a:ext cx="12192000" cy="7026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 name="Title 1"/>
          <p:cNvSpPr>
            <a:spLocks noGrp="1"/>
          </p:cNvSpPr>
          <p:nvPr>
            <p:ph type="title"/>
          </p:nvPr>
        </p:nvSpPr>
        <p:spPr>
          <a:xfrm>
            <a:off x="461525" y="22149"/>
            <a:ext cx="2266177" cy="1088136"/>
          </a:xfrm>
        </p:spPr>
        <p:txBody>
          <a:bodyPr>
            <a:normAutofit/>
          </a:bodyPr>
          <a:lstStyle/>
          <a:p>
            <a:r>
              <a:rPr lang="en-US" dirty="0">
                <a:latin typeface="Franklin Gothic Medium" panose="020B0603020102020204" pitchFamily="34" charset="0"/>
              </a:rPr>
              <a:t>Cubism</a:t>
            </a:r>
          </a:p>
        </p:txBody>
      </p:sp>
      <p:sp>
        <p:nvSpPr>
          <p:cNvPr id="4" name="Content Placeholder 9"/>
          <p:cNvSpPr txBox="1">
            <a:spLocks/>
          </p:cNvSpPr>
          <p:nvPr/>
        </p:nvSpPr>
        <p:spPr>
          <a:xfrm>
            <a:off x="461525" y="4286828"/>
            <a:ext cx="6644841" cy="1024914"/>
          </a:xfrm>
          <a:prstGeom prst="rect">
            <a:avLst/>
          </a:prstGeom>
        </p:spPr>
        <p:txBody>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45720" indent="0">
              <a:buNone/>
            </a:pPr>
            <a:endParaRPr lang="en-US" dirty="0">
              <a:solidFill>
                <a:schemeClr val="bg1"/>
              </a:solidFill>
              <a:latin typeface="Franklin Gothic Book" panose="020B0503020102020204" pitchFamily="34" charset="0"/>
            </a:endParaRPr>
          </a:p>
        </p:txBody>
      </p:sp>
      <p:sp>
        <p:nvSpPr>
          <p:cNvPr id="9" name="Text Placeholder 3"/>
          <p:cNvSpPr txBox="1">
            <a:spLocks/>
          </p:cNvSpPr>
          <p:nvPr/>
        </p:nvSpPr>
        <p:spPr>
          <a:xfrm>
            <a:off x="455221" y="1019025"/>
            <a:ext cx="4326329" cy="4239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Franklin Gothic Book" panose="020B0503020102020204" pitchFamily="34" charset="0"/>
              </a:rPr>
              <a:t>In 1907, Picasso and his friend, Georges Braque, tried out a new idea.</a:t>
            </a:r>
          </a:p>
          <a:p>
            <a:r>
              <a:rPr lang="en-US" sz="2400" dirty="0">
                <a:latin typeface="Franklin Gothic Book" panose="020B0503020102020204" pitchFamily="34" charset="0"/>
              </a:rPr>
              <a:t>They painted things that looked broken.</a:t>
            </a:r>
          </a:p>
          <a:p>
            <a:r>
              <a:rPr lang="en-US" sz="2400" dirty="0">
                <a:latin typeface="Franklin Gothic Book" panose="020B0503020102020204" pitchFamily="34" charset="0"/>
              </a:rPr>
              <a:t>This style is called Cubism.</a:t>
            </a:r>
          </a:p>
          <a:p>
            <a:r>
              <a:rPr lang="en-US" sz="2400" dirty="0">
                <a:latin typeface="Franklin Gothic Book" panose="020B0503020102020204" pitchFamily="34" charset="0"/>
              </a:rPr>
              <a:t>It is painted as if time is ever changing.</a:t>
            </a:r>
          </a:p>
        </p:txBody>
      </p:sp>
      <p:sp>
        <p:nvSpPr>
          <p:cNvPr id="10" name="Title 1"/>
          <p:cNvSpPr txBox="1">
            <a:spLocks/>
          </p:cNvSpPr>
          <p:nvPr/>
        </p:nvSpPr>
        <p:spPr>
          <a:xfrm>
            <a:off x="3131581" y="4484264"/>
            <a:ext cx="4210379" cy="1088136"/>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r>
              <a:rPr lang="en-US" dirty="0">
                <a:solidFill>
                  <a:schemeClr val="bg1"/>
                </a:solidFill>
                <a:latin typeface="Franklin Gothic Medium" panose="020B0603020102020204" pitchFamily="34" charset="0"/>
              </a:rPr>
              <a:t>Question </a:t>
            </a:r>
            <a:br>
              <a:rPr lang="en-US" dirty="0">
                <a:solidFill>
                  <a:schemeClr val="bg1"/>
                </a:solidFill>
                <a:latin typeface="Franklin Gothic Medium" panose="020B0603020102020204" pitchFamily="34" charset="0"/>
              </a:rPr>
            </a:br>
            <a:r>
              <a:rPr lang="en-US" dirty="0">
                <a:solidFill>
                  <a:schemeClr val="bg1"/>
                </a:solidFill>
                <a:latin typeface="Franklin Gothic Medium" panose="020B0603020102020204" pitchFamily="34" charset="0"/>
              </a:rPr>
              <a:t>for you!</a:t>
            </a:r>
            <a:endParaRPr lang="en-US" sz="1800" dirty="0">
              <a:solidFill>
                <a:schemeClr val="bg1"/>
              </a:solidFill>
              <a:latin typeface="Franklin Gothic Medium" panose="020B0603020102020204" pitchFamily="34" charset="0"/>
            </a:endParaRPr>
          </a:p>
        </p:txBody>
      </p:sp>
      <p:grpSp>
        <p:nvGrpSpPr>
          <p:cNvPr id="11" name="Group 10"/>
          <p:cNvGrpSpPr/>
          <p:nvPr/>
        </p:nvGrpSpPr>
        <p:grpSpPr>
          <a:xfrm>
            <a:off x="2295440" y="4365946"/>
            <a:ext cx="829106" cy="1088136"/>
            <a:chOff x="-1410411" y="2130269"/>
            <a:chExt cx="829106" cy="1088136"/>
          </a:xfrm>
        </p:grpSpPr>
        <p:sp>
          <p:nvSpPr>
            <p:cNvPr id="13" name="Oval 12"/>
            <p:cNvSpPr/>
            <p:nvPr/>
          </p:nvSpPr>
          <p:spPr>
            <a:xfrm>
              <a:off x="-1410411" y="2374700"/>
              <a:ext cx="739232" cy="7361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4" name="Title 1"/>
            <p:cNvSpPr txBox="1">
              <a:spLocks/>
            </p:cNvSpPr>
            <p:nvPr/>
          </p:nvSpPr>
          <p:spPr>
            <a:xfrm>
              <a:off x="-1314240" y="2130269"/>
              <a:ext cx="732935" cy="10881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r>
                <a:rPr lang="en-US" sz="6000" dirty="0">
                  <a:solidFill>
                    <a:schemeClr val="accent2">
                      <a:lumMod val="75000"/>
                    </a:schemeClr>
                  </a:solidFill>
                  <a:latin typeface="Franklin Gothic Medium" panose="020B0603020102020204" pitchFamily="34" charset="0"/>
                </a:rPr>
                <a:t>?</a:t>
              </a:r>
              <a:endParaRPr lang="en-US" sz="3600" dirty="0">
                <a:solidFill>
                  <a:schemeClr val="accent2">
                    <a:lumMod val="75000"/>
                  </a:schemeClr>
                </a:solidFill>
                <a:latin typeface="Franklin Gothic Medium" panose="020B0603020102020204" pitchFamily="34" charset="0"/>
              </a:endParaRPr>
            </a:p>
          </p:txBody>
        </p:sp>
      </p:grpSp>
      <p:sp>
        <p:nvSpPr>
          <p:cNvPr id="15" name="Content Placeholder 2"/>
          <p:cNvSpPr txBox="1">
            <a:spLocks/>
          </p:cNvSpPr>
          <p:nvPr/>
        </p:nvSpPr>
        <p:spPr>
          <a:xfrm>
            <a:off x="3120101" y="5621353"/>
            <a:ext cx="2499650" cy="451902"/>
          </a:xfrm>
          <a:prstGeom prst="rect">
            <a:avLst/>
          </a:prstGeom>
        </p:spPr>
        <p:txBody>
          <a:bodyPr vert="horz" lIns="91440" tIns="45720" rIns="91440" bIns="45720" rtlCol="0">
            <a:normAutofit fontScale="92500"/>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45720" indent="0">
              <a:buNone/>
            </a:pPr>
            <a:r>
              <a:rPr lang="en-US" sz="2400" dirty="0">
                <a:solidFill>
                  <a:schemeClr val="bg1"/>
                </a:solidFill>
                <a:latin typeface="Franklin Gothic Medium" panose="020B0603020102020204" pitchFamily="34" charset="0"/>
              </a:rPr>
              <a:t>What do you see?</a:t>
            </a:r>
          </a:p>
        </p:txBody>
      </p:sp>
      <p:pic>
        <p:nvPicPr>
          <p:cNvPr id="3" name="Picture 2">
            <a:extLst>
              <a:ext uri="{FF2B5EF4-FFF2-40B4-BE49-F238E27FC236}">
                <a16:creationId xmlns:a16="http://schemas.microsoft.com/office/drawing/2014/main" id="{21846CC6-A041-C4D8-2861-248977DE88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01601" y="-168442"/>
            <a:ext cx="5756763" cy="6858000"/>
          </a:xfrm>
          <a:prstGeom prst="rect">
            <a:avLst/>
          </a:prstGeom>
        </p:spPr>
      </p:pic>
      <p:sp>
        <p:nvSpPr>
          <p:cNvPr id="5" name="TextBox 4">
            <a:extLst>
              <a:ext uri="{FF2B5EF4-FFF2-40B4-BE49-F238E27FC236}">
                <a16:creationId xmlns:a16="http://schemas.microsoft.com/office/drawing/2014/main" id="{FD13E15B-C45C-4C9C-1ED5-763BAD7BEA21}"/>
              </a:ext>
            </a:extLst>
          </p:cNvPr>
          <p:cNvSpPr txBox="1"/>
          <p:nvPr/>
        </p:nvSpPr>
        <p:spPr>
          <a:xfrm>
            <a:off x="8993650" y="6219781"/>
            <a:ext cx="3526254" cy="369332"/>
          </a:xfrm>
          <a:prstGeom prst="rect">
            <a:avLst/>
          </a:prstGeom>
          <a:noFill/>
        </p:spPr>
        <p:txBody>
          <a:bodyPr wrap="square" rtlCol="0">
            <a:spAutoFit/>
          </a:bodyPr>
          <a:lstStyle/>
          <a:p>
            <a:r>
              <a:rPr lang="en-US" b="1" i="1" dirty="0">
                <a:solidFill>
                  <a:schemeClr val="bg1"/>
                </a:solidFill>
                <a:latin typeface="Franklin Gothic Book" panose="020B0503020102020204" pitchFamily="34" charset="0"/>
              </a:rPr>
              <a:t>Violin and Grapes, 1912</a:t>
            </a:r>
            <a:endParaRPr lang="en-US" b="1" dirty="0">
              <a:solidFill>
                <a:schemeClr val="bg1"/>
              </a:solidFill>
              <a:latin typeface="Franklin Gothic Book" panose="020B0503020102020204" pitchFamily="34" charset="0"/>
            </a:endParaRPr>
          </a:p>
        </p:txBody>
      </p:sp>
    </p:spTree>
    <p:custDataLst>
      <p:tags r:id="rId1"/>
    </p:custDataLst>
    <p:extLst>
      <p:ext uri="{BB962C8B-B14F-4D97-AF65-F5344CB8AC3E}">
        <p14:creationId xmlns:p14="http://schemas.microsoft.com/office/powerpoint/2010/main" val="403850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80378" y="0"/>
            <a:ext cx="8511621" cy="6858000"/>
          </a:xfrm>
          <a:prstGeom prst="rect">
            <a:avLst/>
          </a:prstGeom>
          <a:solidFill>
            <a:srgbClr val="A43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9" name="Rectangle 8"/>
          <p:cNvSpPr/>
          <p:nvPr/>
        </p:nvSpPr>
        <p:spPr>
          <a:xfrm>
            <a:off x="0" y="6464968"/>
            <a:ext cx="12192000" cy="3930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7" name="Title 1"/>
          <p:cNvSpPr txBox="1">
            <a:spLocks/>
          </p:cNvSpPr>
          <p:nvPr/>
        </p:nvSpPr>
        <p:spPr>
          <a:xfrm>
            <a:off x="7582251" y="1064236"/>
            <a:ext cx="4210379" cy="1088136"/>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r>
              <a:rPr lang="en-US" dirty="0">
                <a:solidFill>
                  <a:schemeClr val="bg1"/>
                </a:solidFill>
                <a:latin typeface="Franklin Gothic Medium" panose="020B0603020102020204" pitchFamily="34" charset="0"/>
              </a:rPr>
              <a:t>Questions </a:t>
            </a:r>
            <a:br>
              <a:rPr lang="en-US" dirty="0">
                <a:solidFill>
                  <a:schemeClr val="bg1"/>
                </a:solidFill>
                <a:latin typeface="Franklin Gothic Medium" panose="020B0603020102020204" pitchFamily="34" charset="0"/>
              </a:rPr>
            </a:br>
            <a:r>
              <a:rPr lang="en-US" dirty="0">
                <a:solidFill>
                  <a:schemeClr val="bg1"/>
                </a:solidFill>
                <a:latin typeface="Franklin Gothic Medium" panose="020B0603020102020204" pitchFamily="34" charset="0"/>
              </a:rPr>
              <a:t>for you!</a:t>
            </a:r>
            <a:endParaRPr lang="en-US" sz="1800" dirty="0">
              <a:solidFill>
                <a:schemeClr val="bg1"/>
              </a:solidFill>
              <a:latin typeface="Franklin Gothic Medium" panose="020B0603020102020204" pitchFamily="34" charset="0"/>
            </a:endParaRPr>
          </a:p>
        </p:txBody>
      </p:sp>
      <p:grpSp>
        <p:nvGrpSpPr>
          <p:cNvPr id="8" name="Group 7"/>
          <p:cNvGrpSpPr/>
          <p:nvPr/>
        </p:nvGrpSpPr>
        <p:grpSpPr>
          <a:xfrm>
            <a:off x="6688960" y="945918"/>
            <a:ext cx="829106" cy="1088136"/>
            <a:chOff x="-1410411" y="2130269"/>
            <a:chExt cx="829106" cy="1088136"/>
          </a:xfrm>
        </p:grpSpPr>
        <p:sp>
          <p:nvSpPr>
            <p:cNvPr id="11" name="Oval 10"/>
            <p:cNvSpPr/>
            <p:nvPr/>
          </p:nvSpPr>
          <p:spPr>
            <a:xfrm>
              <a:off x="-1410411" y="2374700"/>
              <a:ext cx="739232" cy="7361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2" name="Title 1"/>
            <p:cNvSpPr txBox="1">
              <a:spLocks/>
            </p:cNvSpPr>
            <p:nvPr/>
          </p:nvSpPr>
          <p:spPr>
            <a:xfrm>
              <a:off x="-1314240" y="2130269"/>
              <a:ext cx="732935" cy="10881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r>
                <a:rPr lang="en-US" sz="6000" dirty="0">
                  <a:solidFill>
                    <a:srgbClr val="A43C33"/>
                  </a:solidFill>
                  <a:latin typeface="Franklin Gothic Medium" panose="020B0603020102020204" pitchFamily="34" charset="0"/>
                </a:rPr>
                <a:t>?</a:t>
              </a:r>
              <a:endParaRPr lang="en-US" sz="3600" dirty="0">
                <a:solidFill>
                  <a:srgbClr val="A43C33"/>
                </a:solidFill>
                <a:latin typeface="Franklin Gothic Medium" panose="020B0603020102020204" pitchFamily="34" charset="0"/>
              </a:endParaRPr>
            </a:p>
          </p:txBody>
        </p:sp>
      </p:grpSp>
      <p:sp>
        <p:nvSpPr>
          <p:cNvPr id="13" name="Content Placeholder 2"/>
          <p:cNvSpPr txBox="1">
            <a:spLocks/>
          </p:cNvSpPr>
          <p:nvPr/>
        </p:nvSpPr>
        <p:spPr>
          <a:xfrm>
            <a:off x="7582250" y="2167553"/>
            <a:ext cx="3962050" cy="267114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502920" indent="-457200">
              <a:buFont typeface="+mj-lt"/>
              <a:buAutoNum type="arabicPeriod"/>
            </a:pPr>
            <a:r>
              <a:rPr lang="en-US" sz="2400" dirty="0">
                <a:solidFill>
                  <a:schemeClr val="bg1"/>
                </a:solidFill>
                <a:latin typeface="Franklin Gothic Medium" panose="020B0603020102020204" pitchFamily="34" charset="0"/>
              </a:rPr>
              <a:t>What do you see? </a:t>
            </a:r>
          </a:p>
          <a:p>
            <a:pPr marL="502920" indent="-457200">
              <a:buFont typeface="+mj-lt"/>
              <a:buAutoNum type="arabicPeriod"/>
            </a:pPr>
            <a:r>
              <a:rPr lang="en-US" sz="2400" dirty="0">
                <a:solidFill>
                  <a:schemeClr val="bg1"/>
                </a:solidFill>
                <a:latin typeface="Franklin Gothic Medium" panose="020B0603020102020204" pitchFamily="34" charset="0"/>
              </a:rPr>
              <a:t>What do you think the name of this piece is? </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83" y="-2639"/>
            <a:ext cx="6342659" cy="6858000"/>
          </a:xfrm>
          <a:prstGeom prst="rect">
            <a:avLst/>
          </a:prstGeom>
        </p:spPr>
      </p:pic>
      <p:sp>
        <p:nvSpPr>
          <p:cNvPr id="2" name="Isosceles Triangle 1">
            <a:extLst>
              <a:ext uri="{FF2B5EF4-FFF2-40B4-BE49-F238E27FC236}">
                <a16:creationId xmlns:a16="http://schemas.microsoft.com/office/drawing/2014/main" id="{E2B61982-49A4-AED3-0D60-D110F81C2564}"/>
              </a:ext>
            </a:extLst>
          </p:cNvPr>
          <p:cNvSpPr/>
          <p:nvPr/>
        </p:nvSpPr>
        <p:spPr>
          <a:xfrm>
            <a:off x="6346742" y="4258101"/>
            <a:ext cx="2929253" cy="2206867"/>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Tree>
    <p:extLst>
      <p:ext uri="{BB962C8B-B14F-4D97-AF65-F5344CB8AC3E}">
        <p14:creationId xmlns:p14="http://schemas.microsoft.com/office/powerpoint/2010/main" val="2366809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80378" y="0"/>
            <a:ext cx="8511621" cy="6858000"/>
          </a:xfrm>
          <a:prstGeom prst="rect">
            <a:avLst/>
          </a:prstGeom>
          <a:solidFill>
            <a:srgbClr val="A43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 name="Title 1"/>
          <p:cNvSpPr>
            <a:spLocks noGrp="1"/>
          </p:cNvSpPr>
          <p:nvPr>
            <p:ph type="title"/>
          </p:nvPr>
        </p:nvSpPr>
        <p:spPr>
          <a:xfrm>
            <a:off x="6553469" y="118163"/>
            <a:ext cx="6045705" cy="1404598"/>
          </a:xfrm>
        </p:spPr>
        <p:txBody>
          <a:bodyPr>
            <a:normAutofit/>
          </a:bodyPr>
          <a:lstStyle/>
          <a:p>
            <a:r>
              <a:rPr lang="en-US" sz="4000" dirty="0">
                <a:solidFill>
                  <a:schemeClr val="bg1"/>
                </a:solidFill>
                <a:latin typeface="Franklin Gothic Medium Cond" panose="020B0606030402020204" pitchFamily="34" charset="0"/>
              </a:rPr>
              <a:t>Cubism</a:t>
            </a:r>
          </a:p>
        </p:txBody>
      </p:sp>
      <p:sp>
        <p:nvSpPr>
          <p:cNvPr id="5" name="Content Placeholder 9"/>
          <p:cNvSpPr txBox="1">
            <a:spLocks/>
          </p:cNvSpPr>
          <p:nvPr/>
        </p:nvSpPr>
        <p:spPr>
          <a:xfrm>
            <a:off x="6553468" y="2494897"/>
            <a:ext cx="4678640" cy="1868206"/>
          </a:xfrm>
          <a:prstGeom prst="rect">
            <a:avLst/>
          </a:prstGeom>
        </p:spPr>
        <p:txBody>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45720" indent="0">
              <a:buNone/>
            </a:pPr>
            <a:r>
              <a:rPr lang="en-US" sz="2400" dirty="0">
                <a:solidFill>
                  <a:schemeClr val="bg1"/>
                </a:solidFill>
                <a:latin typeface="Franklin Gothic Medium" panose="020B0603020102020204" pitchFamily="34" charset="0"/>
              </a:rPr>
              <a:t>Picasso liked to tell stories with his artwork. </a:t>
            </a:r>
          </a:p>
          <a:p>
            <a:pPr marL="45720" indent="0">
              <a:buNone/>
            </a:pPr>
            <a:r>
              <a:rPr lang="en-US" sz="2400" dirty="0">
                <a:solidFill>
                  <a:schemeClr val="bg1"/>
                </a:solidFill>
                <a:latin typeface="Franklin Gothic Medium" panose="020B0603020102020204" pitchFamily="34" charset="0"/>
              </a:rPr>
              <a:t>This painting is Picasso and two friends playing music.</a:t>
            </a:r>
          </a:p>
        </p:txBody>
      </p:sp>
      <p:sp>
        <p:nvSpPr>
          <p:cNvPr id="9" name="Rectangle 8"/>
          <p:cNvSpPr/>
          <p:nvPr/>
        </p:nvSpPr>
        <p:spPr>
          <a:xfrm>
            <a:off x="0" y="6464968"/>
            <a:ext cx="12192000" cy="3930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0" name="TextBox 9"/>
          <p:cNvSpPr txBox="1"/>
          <p:nvPr/>
        </p:nvSpPr>
        <p:spPr>
          <a:xfrm>
            <a:off x="6553466" y="1053913"/>
            <a:ext cx="4952733" cy="523220"/>
          </a:xfrm>
          <a:prstGeom prst="rect">
            <a:avLst/>
          </a:prstGeom>
          <a:noFill/>
        </p:spPr>
        <p:txBody>
          <a:bodyPr wrap="square" rtlCol="0">
            <a:spAutoFit/>
          </a:bodyPr>
          <a:lstStyle/>
          <a:p>
            <a:r>
              <a:rPr lang="en-US" sz="2800" dirty="0">
                <a:solidFill>
                  <a:schemeClr val="bg1"/>
                </a:solidFill>
                <a:latin typeface="Franklin Gothic Medium" panose="020B0603020102020204" pitchFamily="34" charset="0"/>
              </a:rPr>
              <a:t>The Three Musicians, 1921 </a:t>
            </a:r>
            <a:endParaRPr lang="en-US" sz="2800" dirty="0">
              <a:solidFill>
                <a:schemeClr val="bg1"/>
              </a:solidFill>
              <a:latin typeface="Franklin Gothic Book" panose="020B05030201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83" y="-2639"/>
            <a:ext cx="6342659" cy="6858000"/>
          </a:xfrm>
          <a:prstGeom prst="rect">
            <a:avLst/>
          </a:prstGeom>
        </p:spPr>
      </p:pic>
      <p:sp>
        <p:nvSpPr>
          <p:cNvPr id="6" name="Isosceles Triangle 5">
            <a:extLst>
              <a:ext uri="{FF2B5EF4-FFF2-40B4-BE49-F238E27FC236}">
                <a16:creationId xmlns:a16="http://schemas.microsoft.com/office/drawing/2014/main" id="{B0B93342-E2AA-A3B4-344F-ACF3FC4CE32C}"/>
              </a:ext>
            </a:extLst>
          </p:cNvPr>
          <p:cNvSpPr/>
          <p:nvPr/>
        </p:nvSpPr>
        <p:spPr>
          <a:xfrm>
            <a:off x="9258664" y="4258101"/>
            <a:ext cx="2929253" cy="2206867"/>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Tree>
    <p:extLst>
      <p:ext uri="{BB962C8B-B14F-4D97-AF65-F5344CB8AC3E}">
        <p14:creationId xmlns:p14="http://schemas.microsoft.com/office/powerpoint/2010/main" val="422289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7275"/>
            <a:ext cx="5034849" cy="4362450"/>
          </a:xfrm>
        </p:spPr>
        <p:txBody>
          <a:bodyPr/>
          <a:lstStyle/>
          <a:p>
            <a:r>
              <a:rPr lang="en-US" dirty="0"/>
              <a:t>Pablo Picasso was like the weather— changing all the time.</a:t>
            </a:r>
            <a:br>
              <a:rPr lang="en-US" dirty="0"/>
            </a:br>
            <a:br>
              <a:rPr lang="en-US" dirty="0"/>
            </a:br>
            <a:r>
              <a:rPr lang="en-US" dirty="0"/>
              <a:t>His art style developed and changed from realistic type paintings to more abstract.</a:t>
            </a:r>
          </a:p>
        </p:txBody>
      </p:sp>
      <p:pic>
        <p:nvPicPr>
          <p:cNvPr id="4" name="Picture 3" descr="A painting of a person in a chair&#10;&#10;Description automatically generated">
            <a:extLst>
              <a:ext uri="{FF2B5EF4-FFF2-40B4-BE49-F238E27FC236}">
                <a16:creationId xmlns:a16="http://schemas.microsoft.com/office/drawing/2014/main" id="{44EBF0F4-B8A2-1751-F110-87159DE110A9}"/>
              </a:ext>
            </a:extLst>
          </p:cNvPr>
          <p:cNvPicPr>
            <a:picLocks noChangeAspect="1"/>
          </p:cNvPicPr>
          <p:nvPr/>
        </p:nvPicPr>
        <p:blipFill>
          <a:blip r:embed="rId2"/>
          <a:stretch>
            <a:fillRect/>
          </a:stretch>
        </p:blipFill>
        <p:spPr>
          <a:xfrm>
            <a:off x="7433002" y="0"/>
            <a:ext cx="4758998" cy="6858000"/>
          </a:xfrm>
          <a:prstGeom prst="rect">
            <a:avLst/>
          </a:prstGeom>
        </p:spPr>
      </p:pic>
    </p:spTree>
    <p:extLst>
      <p:ext uri="{BB962C8B-B14F-4D97-AF65-F5344CB8AC3E}">
        <p14:creationId xmlns:p14="http://schemas.microsoft.com/office/powerpoint/2010/main" val="123349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8442"/>
            <a:ext cx="12192000" cy="7026442"/>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 name="Title 1"/>
          <p:cNvSpPr>
            <a:spLocks noGrp="1"/>
          </p:cNvSpPr>
          <p:nvPr>
            <p:ph type="title"/>
          </p:nvPr>
        </p:nvSpPr>
        <p:spPr>
          <a:xfrm>
            <a:off x="777691" y="175476"/>
            <a:ext cx="3288736" cy="2000528"/>
          </a:xfrm>
        </p:spPr>
        <p:txBody>
          <a:bodyPr>
            <a:normAutofit/>
          </a:bodyPr>
          <a:lstStyle/>
          <a:p>
            <a:r>
              <a:rPr lang="en-US" dirty="0">
                <a:solidFill>
                  <a:schemeClr val="bg1"/>
                </a:solidFill>
                <a:latin typeface="Franklin Gothic Medium Cond" panose="020B0606030402020204" pitchFamily="34" charset="0"/>
              </a:rPr>
              <a:t>Abstract vs. </a:t>
            </a:r>
            <a:br>
              <a:rPr lang="en-US" dirty="0">
                <a:solidFill>
                  <a:schemeClr val="bg1"/>
                </a:solidFill>
                <a:latin typeface="Franklin Gothic Medium Cond" panose="020B0606030402020204" pitchFamily="34" charset="0"/>
              </a:rPr>
            </a:br>
            <a:r>
              <a:rPr lang="en-US" dirty="0">
                <a:solidFill>
                  <a:schemeClr val="bg1"/>
                </a:solidFill>
                <a:latin typeface="Franklin Gothic Medium Cond" panose="020B0606030402020204" pitchFamily="34" charset="0"/>
              </a:rPr>
              <a:t>Realism</a:t>
            </a:r>
          </a:p>
        </p:txBody>
      </p:sp>
      <p:sp>
        <p:nvSpPr>
          <p:cNvPr id="4" name="Content Placeholder 9"/>
          <p:cNvSpPr txBox="1">
            <a:spLocks/>
          </p:cNvSpPr>
          <p:nvPr/>
        </p:nvSpPr>
        <p:spPr>
          <a:xfrm>
            <a:off x="777691" y="2265079"/>
            <a:ext cx="3043530" cy="2159400"/>
          </a:xfrm>
          <a:prstGeom prst="rect">
            <a:avLst/>
          </a:prstGeom>
        </p:spPr>
        <p:txBody>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45720" indent="0">
              <a:buNone/>
            </a:pPr>
            <a:r>
              <a:rPr lang="en-US" sz="2400" dirty="0">
                <a:solidFill>
                  <a:schemeClr val="bg1"/>
                </a:solidFill>
                <a:latin typeface="Franklin Gothic Medium" panose="020B0603020102020204" pitchFamily="34" charset="0"/>
              </a:rPr>
              <a:t>ABSTRACT art uses your imagination to create it, and to understand it. </a:t>
            </a:r>
          </a:p>
          <a:p>
            <a:pPr marL="45720" indent="0">
              <a:buNone/>
            </a:pPr>
            <a:r>
              <a:rPr lang="en-US" sz="2400" dirty="0">
                <a:solidFill>
                  <a:schemeClr val="bg1"/>
                </a:solidFill>
                <a:latin typeface="Franklin Gothic Medium" panose="020B0603020102020204" pitchFamily="34" charset="0"/>
              </a:rPr>
              <a:t>While REALISM is art that looks just as it might in real life.</a:t>
            </a:r>
          </a:p>
          <a:p>
            <a:pPr marL="45720" indent="0">
              <a:buNone/>
            </a:pPr>
            <a:endParaRPr lang="en-US" dirty="0">
              <a:solidFill>
                <a:schemeClr val="bg1"/>
              </a:solidFill>
              <a:latin typeface="Franklin Gothic Medium" panose="020B0603020102020204" pitchFamily="34" charset="0"/>
            </a:endParaRPr>
          </a:p>
        </p:txBody>
      </p:sp>
      <p:sp>
        <p:nvSpPr>
          <p:cNvPr id="12" name="TextBox 11"/>
          <p:cNvSpPr txBox="1"/>
          <p:nvPr/>
        </p:nvSpPr>
        <p:spPr>
          <a:xfrm>
            <a:off x="4135908" y="6133834"/>
            <a:ext cx="2150592" cy="338554"/>
          </a:xfrm>
          <a:prstGeom prst="rect">
            <a:avLst/>
          </a:prstGeom>
          <a:noFill/>
        </p:spPr>
        <p:txBody>
          <a:bodyPr wrap="square" rtlCol="0">
            <a:spAutoFit/>
          </a:bodyPr>
          <a:lstStyle/>
          <a:p>
            <a:r>
              <a:rPr lang="en-US" sz="1600" i="1" dirty="0">
                <a:solidFill>
                  <a:schemeClr val="bg1"/>
                </a:solidFill>
                <a:latin typeface="Franklin Gothic Book" panose="020B0503020102020204" pitchFamily="34" charset="0"/>
              </a:rPr>
              <a:t>The Alter Boy, 1896</a:t>
            </a:r>
            <a:endParaRPr lang="en-US" sz="1600" dirty="0">
              <a:solidFill>
                <a:schemeClr val="bg1"/>
              </a:solidFill>
              <a:latin typeface="Franklin Gothic Book" panose="020B05030201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6435" y="1003609"/>
            <a:ext cx="3606915" cy="509090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44460" y="1074378"/>
            <a:ext cx="3288736" cy="4970381"/>
          </a:xfrm>
          <a:prstGeom prst="rect">
            <a:avLst/>
          </a:prstGeom>
          <a:ln w="57150">
            <a:solidFill>
              <a:schemeClr val="tx1">
                <a:lumMod val="85000"/>
                <a:lumOff val="15000"/>
              </a:schemeClr>
            </a:solidFill>
          </a:ln>
        </p:spPr>
      </p:pic>
      <p:sp>
        <p:nvSpPr>
          <p:cNvPr id="16" name="TextBox 15"/>
          <p:cNvSpPr txBox="1"/>
          <p:nvPr/>
        </p:nvSpPr>
        <p:spPr>
          <a:xfrm>
            <a:off x="7918334" y="6106924"/>
            <a:ext cx="3892665" cy="338554"/>
          </a:xfrm>
          <a:prstGeom prst="rect">
            <a:avLst/>
          </a:prstGeom>
          <a:noFill/>
        </p:spPr>
        <p:txBody>
          <a:bodyPr wrap="square" rtlCol="0">
            <a:spAutoFit/>
          </a:bodyPr>
          <a:lstStyle/>
          <a:p>
            <a:r>
              <a:rPr lang="en-US" sz="1600" i="1" dirty="0">
                <a:solidFill>
                  <a:schemeClr val="bg1"/>
                </a:solidFill>
                <a:latin typeface="Franklin Gothic Book" panose="020B0503020102020204" pitchFamily="34" charset="0"/>
              </a:rPr>
              <a:t>Boy in Sailor Suit with Butterfly Net, 1938</a:t>
            </a:r>
            <a:endParaRPr lang="en-US" sz="1600" dirty="0">
              <a:solidFill>
                <a:schemeClr val="bg1"/>
              </a:solidFill>
              <a:latin typeface="Franklin Gothic Book" panose="020B0503020102020204" pitchFamily="34" charset="0"/>
            </a:endParaRPr>
          </a:p>
        </p:txBody>
      </p:sp>
    </p:spTree>
    <p:custDataLst>
      <p:tags r:id="rId1"/>
    </p:custDataLst>
    <p:extLst>
      <p:ext uri="{BB962C8B-B14F-4D97-AF65-F5344CB8AC3E}">
        <p14:creationId xmlns:p14="http://schemas.microsoft.com/office/powerpoint/2010/main" val="3887859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8294"/>
            <a:ext cx="12191999" cy="1089025"/>
          </a:xfrm>
        </p:spPr>
        <p:txBody>
          <a:bodyPr/>
          <a:lstStyle/>
          <a:p>
            <a:pPr algn="ctr"/>
            <a:r>
              <a:rPr lang="en-US" b="0" dirty="0">
                <a:latin typeface="Franklin Gothic Medium" panose="020B0603020102020204" pitchFamily="34" charset="0"/>
              </a:rPr>
              <a:t>Fun Facts about Pablo Picasso</a:t>
            </a:r>
          </a:p>
        </p:txBody>
      </p:sp>
      <p:grpSp>
        <p:nvGrpSpPr>
          <p:cNvPr id="26" name="Group 25"/>
          <p:cNvGrpSpPr/>
          <p:nvPr/>
        </p:nvGrpSpPr>
        <p:grpSpPr>
          <a:xfrm>
            <a:off x="8171460" y="985311"/>
            <a:ext cx="2673056" cy="5179579"/>
            <a:chOff x="8966903" y="132451"/>
            <a:chExt cx="2673056" cy="5179579"/>
          </a:xfrm>
        </p:grpSpPr>
        <p:sp>
          <p:nvSpPr>
            <p:cNvPr id="21" name="Rectangle: Rounded Corners 20"/>
            <p:cNvSpPr/>
            <p:nvPr/>
          </p:nvSpPr>
          <p:spPr>
            <a:xfrm>
              <a:off x="8966903" y="132451"/>
              <a:ext cx="2673056" cy="5179579"/>
            </a:xfrm>
            <a:prstGeom prst="roundRect">
              <a:avLst>
                <a:gd name="adj" fmla="val 8710"/>
              </a:avLst>
            </a:prstGeom>
            <a:solidFill>
              <a:schemeClr val="tx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3" name="TextBox 2"/>
            <p:cNvSpPr txBox="1"/>
            <p:nvPr/>
          </p:nvSpPr>
          <p:spPr>
            <a:xfrm>
              <a:off x="9170704" y="3427146"/>
              <a:ext cx="2287409" cy="1154162"/>
            </a:xfrm>
            <a:prstGeom prst="rect">
              <a:avLst/>
            </a:prstGeom>
            <a:noFill/>
          </p:spPr>
          <p:txBody>
            <a:bodyPr wrap="square" rtlCol="0">
              <a:spAutoFit/>
            </a:bodyPr>
            <a:lstStyle/>
            <a:p>
              <a:pPr>
                <a:spcAft>
                  <a:spcPts val="600"/>
                </a:spcAft>
              </a:pPr>
              <a:r>
                <a:rPr lang="en-US" sz="1600" dirty="0">
                  <a:solidFill>
                    <a:schemeClr val="bg1"/>
                  </a:solidFill>
                  <a:latin typeface="Franklin Gothic Book" panose="020B0503020102020204" pitchFamily="34" charset="0"/>
                </a:rPr>
                <a:t>Picasso had a pet…</a:t>
              </a:r>
            </a:p>
            <a:p>
              <a:pPr marL="342900" indent="-342900">
                <a:buAutoNum type="alphaLcPeriod"/>
              </a:pPr>
              <a:r>
                <a:rPr lang="en-US" sz="1600" dirty="0">
                  <a:solidFill>
                    <a:schemeClr val="bg1"/>
                  </a:solidFill>
                  <a:latin typeface="Franklin Gothic Book" panose="020B0503020102020204" pitchFamily="34" charset="0"/>
                </a:rPr>
                <a:t>Bird</a:t>
              </a:r>
            </a:p>
            <a:p>
              <a:pPr marL="342900" indent="-342900">
                <a:buAutoNum type="alphaLcPeriod"/>
              </a:pPr>
              <a:r>
                <a:rPr lang="en-US" sz="1600" dirty="0">
                  <a:solidFill>
                    <a:schemeClr val="bg1"/>
                  </a:solidFill>
                  <a:latin typeface="Franklin Gothic Book" panose="020B0503020102020204" pitchFamily="34" charset="0"/>
                </a:rPr>
                <a:t>Bull</a:t>
              </a:r>
            </a:p>
            <a:p>
              <a:pPr marL="342900" indent="-342900">
                <a:buAutoNum type="alphaLcPeriod"/>
              </a:pPr>
              <a:r>
                <a:rPr lang="en-US" sz="1600" dirty="0">
                  <a:solidFill>
                    <a:schemeClr val="bg1"/>
                  </a:solidFill>
                  <a:latin typeface="Franklin Gothic Book" panose="020B0503020102020204" pitchFamily="34" charset="0"/>
                </a:rPr>
                <a:t>Dog</a:t>
              </a:r>
              <a:endParaRPr lang="en-US" dirty="0">
                <a:solidFill>
                  <a:schemeClr val="bg1"/>
                </a:solidFill>
                <a:latin typeface="Franklin Gothic Book" panose="020B0503020102020204" pitchFamily="34" charset="0"/>
              </a:endParaRPr>
            </a:p>
          </p:txBody>
        </p:sp>
      </p:grpSp>
      <p:grpSp>
        <p:nvGrpSpPr>
          <p:cNvPr id="13" name="Group 12"/>
          <p:cNvGrpSpPr/>
          <p:nvPr/>
        </p:nvGrpSpPr>
        <p:grpSpPr>
          <a:xfrm>
            <a:off x="1495907" y="970731"/>
            <a:ext cx="2673056" cy="5798281"/>
            <a:chOff x="477302" y="2310691"/>
            <a:chExt cx="2673056" cy="3343528"/>
          </a:xfrm>
        </p:grpSpPr>
        <p:sp>
          <p:nvSpPr>
            <p:cNvPr id="12" name="Rectangle: Rounded Corners 11"/>
            <p:cNvSpPr/>
            <p:nvPr/>
          </p:nvSpPr>
          <p:spPr>
            <a:xfrm>
              <a:off x="477302" y="2310691"/>
              <a:ext cx="2673056" cy="2986759"/>
            </a:xfrm>
            <a:prstGeom prst="roundRect">
              <a:avLst>
                <a:gd name="adj" fmla="val 8710"/>
              </a:avLst>
            </a:prstGeom>
            <a:solidFill>
              <a:schemeClr val="tx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5" name="TextBox 4"/>
            <p:cNvSpPr txBox="1"/>
            <p:nvPr/>
          </p:nvSpPr>
          <p:spPr>
            <a:xfrm>
              <a:off x="557403" y="4223058"/>
              <a:ext cx="2555821" cy="1431161"/>
            </a:xfrm>
            <a:prstGeom prst="rect">
              <a:avLst/>
            </a:prstGeom>
            <a:noFill/>
          </p:spPr>
          <p:txBody>
            <a:bodyPr wrap="square" rtlCol="0">
              <a:spAutoFit/>
            </a:bodyPr>
            <a:lstStyle/>
            <a:p>
              <a:pPr>
                <a:spcAft>
                  <a:spcPts val="600"/>
                </a:spcAft>
              </a:pPr>
              <a:r>
                <a:rPr lang="en-US" sz="1600" dirty="0">
                  <a:solidFill>
                    <a:schemeClr val="bg1"/>
                  </a:solidFill>
                  <a:latin typeface="Franklin Gothic Book" panose="020B0503020102020204" pitchFamily="34" charset="0"/>
                </a:rPr>
                <a:t>What was Picasso’s favorite sport to watch?</a:t>
              </a:r>
            </a:p>
            <a:p>
              <a:pPr marL="342900" indent="-342900">
                <a:buAutoNum type="alphaLcPeriod"/>
              </a:pPr>
              <a:r>
                <a:rPr lang="en-US" sz="1600" dirty="0">
                  <a:solidFill>
                    <a:schemeClr val="bg1"/>
                  </a:solidFill>
                  <a:latin typeface="Franklin Gothic Book" panose="020B0503020102020204" pitchFamily="34" charset="0"/>
                </a:rPr>
                <a:t>Football</a:t>
              </a:r>
            </a:p>
            <a:p>
              <a:pPr marL="342900" indent="-342900">
                <a:buAutoNum type="alphaLcPeriod"/>
              </a:pPr>
              <a:r>
                <a:rPr lang="en-US" sz="1600" dirty="0">
                  <a:solidFill>
                    <a:schemeClr val="bg1"/>
                  </a:solidFill>
                  <a:latin typeface="Franklin Gothic Book" panose="020B0503020102020204" pitchFamily="34" charset="0"/>
                </a:rPr>
                <a:t>Bullfighting</a:t>
              </a:r>
            </a:p>
            <a:p>
              <a:pPr marL="342900" indent="-342900">
                <a:buAutoNum type="alphaLcPeriod"/>
              </a:pPr>
              <a:r>
                <a:rPr lang="en-US" sz="1600" dirty="0">
                  <a:solidFill>
                    <a:schemeClr val="bg1"/>
                  </a:solidFill>
                  <a:latin typeface="Franklin Gothic Book" panose="020B0503020102020204" pitchFamily="34" charset="0"/>
                </a:rPr>
                <a:t>Gymnastics</a:t>
              </a:r>
              <a:endParaRPr lang="en-US" dirty="0">
                <a:solidFill>
                  <a:schemeClr val="bg1"/>
                </a:solidFill>
                <a:latin typeface="Franklin Gothic Book" panose="020B0503020102020204" pitchFamily="34" charset="0"/>
              </a:endParaRPr>
            </a:p>
          </p:txBody>
        </p:sp>
      </p:grpSp>
      <p:grpSp>
        <p:nvGrpSpPr>
          <p:cNvPr id="16" name="Group 15"/>
          <p:cNvGrpSpPr/>
          <p:nvPr/>
        </p:nvGrpSpPr>
        <p:grpSpPr>
          <a:xfrm>
            <a:off x="4824706" y="985311"/>
            <a:ext cx="2691559" cy="5741457"/>
            <a:chOff x="3281602" y="2347542"/>
            <a:chExt cx="2691559" cy="3286074"/>
          </a:xfrm>
        </p:grpSpPr>
        <p:sp>
          <p:nvSpPr>
            <p:cNvPr id="17" name="Rectangle: Rounded Corners 16"/>
            <p:cNvSpPr/>
            <p:nvPr/>
          </p:nvSpPr>
          <p:spPr>
            <a:xfrm>
              <a:off x="3281602" y="2347542"/>
              <a:ext cx="2673056" cy="2964488"/>
            </a:xfrm>
            <a:prstGeom prst="roundRect">
              <a:avLst>
                <a:gd name="adj" fmla="val 8710"/>
              </a:avLst>
            </a:prstGeom>
            <a:solidFill>
              <a:schemeClr val="tx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6" name="TextBox 5"/>
            <p:cNvSpPr txBox="1"/>
            <p:nvPr/>
          </p:nvSpPr>
          <p:spPr>
            <a:xfrm>
              <a:off x="3395984" y="4233233"/>
              <a:ext cx="2577177" cy="1400383"/>
            </a:xfrm>
            <a:prstGeom prst="rect">
              <a:avLst/>
            </a:prstGeom>
            <a:noFill/>
          </p:spPr>
          <p:txBody>
            <a:bodyPr wrap="square" rtlCol="0">
              <a:spAutoFit/>
            </a:bodyPr>
            <a:lstStyle/>
            <a:p>
              <a:pPr>
                <a:spcAft>
                  <a:spcPts val="600"/>
                </a:spcAft>
              </a:pPr>
              <a:r>
                <a:rPr lang="en-US" sz="1600" dirty="0">
                  <a:solidFill>
                    <a:schemeClr val="bg1"/>
                  </a:solidFill>
                  <a:latin typeface="Franklin Gothic Book" panose="020B0503020102020204" pitchFamily="34" charset="0"/>
                </a:rPr>
                <a:t>TRUE or FALSE</a:t>
              </a:r>
            </a:p>
            <a:p>
              <a:r>
                <a:rPr lang="en-US" sz="1600" dirty="0">
                  <a:solidFill>
                    <a:schemeClr val="bg1"/>
                  </a:solidFill>
                  <a:latin typeface="Franklin Gothic Book" panose="020B0503020102020204" pitchFamily="34" charset="0"/>
                </a:rPr>
                <a:t>Picasso sometimes mixed expensive French perfume into his oil paints to attract more buyers.</a:t>
              </a:r>
              <a:endParaRPr lang="en-US" dirty="0">
                <a:solidFill>
                  <a:schemeClr val="bg1"/>
                </a:solidFill>
                <a:latin typeface="Franklin Gothic Book" panose="020B0503020102020204" pitchFamily="34" charset="0"/>
              </a:endParaRPr>
            </a:p>
          </p:txBody>
        </p:sp>
      </p:grpSp>
      <p:sp>
        <p:nvSpPr>
          <p:cNvPr id="25" name="TextBox 24"/>
          <p:cNvSpPr txBox="1"/>
          <p:nvPr/>
        </p:nvSpPr>
        <p:spPr>
          <a:xfrm>
            <a:off x="4911964" y="6209800"/>
            <a:ext cx="2617020" cy="338554"/>
          </a:xfrm>
          <a:prstGeom prst="rect">
            <a:avLst/>
          </a:prstGeom>
          <a:noFill/>
        </p:spPr>
        <p:txBody>
          <a:bodyPr wrap="square" rtlCol="0">
            <a:spAutoFit/>
          </a:bodyPr>
          <a:lstStyle/>
          <a:p>
            <a:r>
              <a:rPr lang="en-US" sz="1600" i="1" dirty="0">
                <a:latin typeface="Franklin Gothic Book" panose="020B0503020102020204" pitchFamily="34" charset="0"/>
              </a:rPr>
              <a:t>Weeping Woman, 1937</a:t>
            </a:r>
          </a:p>
        </p:txBody>
      </p:sp>
      <p:pic>
        <p:nvPicPr>
          <p:cNvPr id="9" name="Picture 8"/>
          <p:cNvPicPr>
            <a:picLocks noChangeAspect="1"/>
          </p:cNvPicPr>
          <p:nvPr/>
        </p:nvPicPr>
        <p:blipFill rotWithShape="1">
          <a:blip r:embed="rId4">
            <a:extLst>
              <a:ext uri="{28A0092B-C50C-407E-A947-70E740481C1C}">
                <a14:useLocalDpi xmlns:a14="http://schemas.microsoft.com/office/drawing/2010/main"/>
              </a:ext>
            </a:extLst>
          </a:blip>
          <a:srcRect l="3981" r="2366" b="2144"/>
          <a:stretch/>
        </p:blipFill>
        <p:spPr>
          <a:xfrm>
            <a:off x="8174726" y="803601"/>
            <a:ext cx="2688709" cy="3330249"/>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t="801" b="-1"/>
          <a:stretch/>
        </p:blipFill>
        <p:spPr>
          <a:xfrm>
            <a:off x="4824706" y="800100"/>
            <a:ext cx="2673056" cy="3307961"/>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a:ext>
            </a:extLst>
          </a:blip>
          <a:srcRect l="6333" t="6597" r="5685" b="3696"/>
          <a:stretch/>
        </p:blipFill>
        <p:spPr>
          <a:xfrm>
            <a:off x="1495906" y="800100"/>
            <a:ext cx="2648105" cy="3314702"/>
          </a:xfrm>
          <a:prstGeom prst="rect">
            <a:avLst/>
          </a:prstGeom>
        </p:spPr>
      </p:pic>
      <p:sp>
        <p:nvSpPr>
          <p:cNvPr id="29" name="TextBox 28"/>
          <p:cNvSpPr txBox="1"/>
          <p:nvPr/>
        </p:nvSpPr>
        <p:spPr>
          <a:xfrm>
            <a:off x="1638225" y="6209800"/>
            <a:ext cx="2617020" cy="338554"/>
          </a:xfrm>
          <a:prstGeom prst="rect">
            <a:avLst/>
          </a:prstGeom>
          <a:noFill/>
        </p:spPr>
        <p:txBody>
          <a:bodyPr wrap="square" rtlCol="0">
            <a:spAutoFit/>
          </a:bodyPr>
          <a:lstStyle/>
          <a:p>
            <a:r>
              <a:rPr lang="en-US" sz="1600" i="1" dirty="0">
                <a:latin typeface="Franklin Gothic Book" panose="020B0503020102020204" pitchFamily="34" charset="0"/>
              </a:rPr>
              <a:t>Le Via,  1932</a:t>
            </a:r>
          </a:p>
        </p:txBody>
      </p:sp>
      <p:sp>
        <p:nvSpPr>
          <p:cNvPr id="31" name="TextBox 30"/>
          <p:cNvSpPr txBox="1"/>
          <p:nvPr/>
        </p:nvSpPr>
        <p:spPr>
          <a:xfrm>
            <a:off x="8246415" y="6220066"/>
            <a:ext cx="2617020" cy="338554"/>
          </a:xfrm>
          <a:prstGeom prst="rect">
            <a:avLst/>
          </a:prstGeom>
          <a:noFill/>
        </p:spPr>
        <p:txBody>
          <a:bodyPr wrap="square" rtlCol="0">
            <a:spAutoFit/>
          </a:bodyPr>
          <a:lstStyle/>
          <a:p>
            <a:r>
              <a:rPr lang="en-US" sz="1600" i="1" dirty="0">
                <a:latin typeface="Franklin Gothic Book" panose="020B0503020102020204" pitchFamily="34" charset="0"/>
              </a:rPr>
              <a:t>Don Quixote, 1955</a:t>
            </a:r>
          </a:p>
        </p:txBody>
      </p:sp>
      <p:sp>
        <p:nvSpPr>
          <p:cNvPr id="8" name="Oval 7">
            <a:extLst>
              <a:ext uri="{FF2B5EF4-FFF2-40B4-BE49-F238E27FC236}">
                <a16:creationId xmlns:a16="http://schemas.microsoft.com/office/drawing/2014/main" id="{43C9425A-F8E2-2E76-9DB7-AE3522707207}"/>
              </a:ext>
            </a:extLst>
          </p:cNvPr>
          <p:cNvSpPr/>
          <p:nvPr/>
        </p:nvSpPr>
        <p:spPr>
          <a:xfrm>
            <a:off x="3504595" y="5803356"/>
            <a:ext cx="491904" cy="491904"/>
          </a:xfrm>
          <a:prstGeom prst="ellipse">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panose="020B0603020102020204" pitchFamily="34" charset="0"/>
              </a:rPr>
              <a:t>B</a:t>
            </a:r>
          </a:p>
        </p:txBody>
      </p:sp>
      <p:sp>
        <p:nvSpPr>
          <p:cNvPr id="10" name="Oval 9">
            <a:extLst>
              <a:ext uri="{FF2B5EF4-FFF2-40B4-BE49-F238E27FC236}">
                <a16:creationId xmlns:a16="http://schemas.microsoft.com/office/drawing/2014/main" id="{35BA9AF8-9246-E4D9-774E-28948577DD19}"/>
              </a:ext>
            </a:extLst>
          </p:cNvPr>
          <p:cNvSpPr/>
          <p:nvPr/>
        </p:nvSpPr>
        <p:spPr>
          <a:xfrm>
            <a:off x="6943641" y="5803356"/>
            <a:ext cx="491904" cy="491904"/>
          </a:xfrm>
          <a:prstGeom prst="ellipse">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panose="020B0603020102020204" pitchFamily="34" charset="0"/>
              </a:rPr>
              <a:t>F</a:t>
            </a:r>
          </a:p>
        </p:txBody>
      </p:sp>
      <p:sp>
        <p:nvSpPr>
          <p:cNvPr id="28" name="Oval 27">
            <a:extLst>
              <a:ext uri="{FF2B5EF4-FFF2-40B4-BE49-F238E27FC236}">
                <a16:creationId xmlns:a16="http://schemas.microsoft.com/office/drawing/2014/main" id="{874437DC-C7F2-82C9-70FF-83B7560EA2E9}"/>
              </a:ext>
            </a:extLst>
          </p:cNvPr>
          <p:cNvSpPr/>
          <p:nvPr/>
        </p:nvSpPr>
        <p:spPr>
          <a:xfrm>
            <a:off x="10230174" y="5806125"/>
            <a:ext cx="491904" cy="491904"/>
          </a:xfrm>
          <a:prstGeom prst="ellipse">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panose="020B0603020102020204" pitchFamily="34" charset="0"/>
              </a:rPr>
              <a:t>C</a:t>
            </a:r>
          </a:p>
        </p:txBody>
      </p:sp>
    </p:spTree>
    <p:custDataLst>
      <p:tags r:id="rId1"/>
    </p:custDataLst>
    <p:extLst>
      <p:ext uri="{BB962C8B-B14F-4D97-AF65-F5344CB8AC3E}">
        <p14:creationId xmlns:p14="http://schemas.microsoft.com/office/powerpoint/2010/main" val="23674170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5334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6" name="Rectangle 5"/>
          <p:cNvSpPr/>
          <p:nvPr/>
        </p:nvSpPr>
        <p:spPr>
          <a:xfrm>
            <a:off x="0" y="5145643"/>
            <a:ext cx="12192000" cy="184785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3" name="Rectangle 2"/>
          <p:cNvSpPr/>
          <p:nvPr/>
        </p:nvSpPr>
        <p:spPr>
          <a:xfrm>
            <a:off x="7710914" y="792807"/>
            <a:ext cx="4153136" cy="4093428"/>
          </a:xfrm>
          <a:prstGeom prst="rect">
            <a:avLst/>
          </a:prstGeom>
        </p:spPr>
        <p:txBody>
          <a:bodyPr wrap="square">
            <a:spAutoFit/>
          </a:bodyPr>
          <a:lstStyle/>
          <a:p>
            <a:r>
              <a:rPr lang="en-US" sz="2000" dirty="0">
                <a:latin typeface="Franklin Gothic Medium" panose="020B0603020102020204" pitchFamily="34" charset="0"/>
              </a:rPr>
              <a:t>Throughout his career, Picasso liked to shock and surprise people. </a:t>
            </a:r>
          </a:p>
          <a:p>
            <a:endParaRPr lang="en-US" sz="2000" dirty="0">
              <a:latin typeface="Franklin Gothic Medium" panose="020B0603020102020204" pitchFamily="34" charset="0"/>
            </a:endParaRPr>
          </a:p>
          <a:p>
            <a:r>
              <a:rPr lang="en-US" sz="2000" dirty="0">
                <a:latin typeface="Franklin Gothic Medium" panose="020B0603020102020204" pitchFamily="34" charset="0"/>
              </a:rPr>
              <a:t>He believed art was magical. When he drew and painted, he let his mind wander, and his feelings and imagination run free.</a:t>
            </a:r>
          </a:p>
          <a:p>
            <a:endParaRPr lang="en-US" sz="2000" dirty="0">
              <a:latin typeface="Franklin Gothic Medium" panose="020B0603020102020204" pitchFamily="34" charset="0"/>
            </a:endParaRPr>
          </a:p>
          <a:p>
            <a:r>
              <a:rPr lang="en-US" sz="2000" dirty="0">
                <a:latin typeface="Franklin Gothic Medium" panose="020B0603020102020204" pitchFamily="34" charset="0"/>
              </a:rPr>
              <a:t>The total number of artworks he produced has been estimated at 50,000, comprising 1,885 paintings; 1,228 sculptures; 2,880 ceramics, roughly 12,000 drawings.</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8208" y="400050"/>
            <a:ext cx="4834128" cy="6096000"/>
          </a:xfrm>
          <a:prstGeom prst="rect">
            <a:avLst/>
          </a:prstGeom>
          <a:ln>
            <a:solidFill>
              <a:schemeClr val="tx2"/>
            </a:solidFill>
          </a:ln>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4012" y="2271748"/>
            <a:ext cx="2278952" cy="3740670"/>
          </a:xfrm>
          <a:prstGeom prst="rect">
            <a:avLst/>
          </a:prstGeom>
          <a:ln>
            <a:solidFill>
              <a:schemeClr val="tx2"/>
            </a:solidFill>
          </a:ln>
        </p:spPr>
      </p:pic>
      <p:sp>
        <p:nvSpPr>
          <p:cNvPr id="8" name="TextBox 7"/>
          <p:cNvSpPr txBox="1"/>
          <p:nvPr/>
        </p:nvSpPr>
        <p:spPr>
          <a:xfrm>
            <a:off x="3340885" y="6069568"/>
            <a:ext cx="3526254" cy="369332"/>
          </a:xfrm>
          <a:prstGeom prst="rect">
            <a:avLst/>
          </a:prstGeom>
          <a:noFill/>
        </p:spPr>
        <p:txBody>
          <a:bodyPr wrap="square" rtlCol="0">
            <a:spAutoFit/>
          </a:bodyPr>
          <a:lstStyle/>
          <a:p>
            <a:r>
              <a:rPr lang="en-US" b="1" i="1" dirty="0">
                <a:solidFill>
                  <a:schemeClr val="bg1">
                    <a:lumMod val="50000"/>
                  </a:schemeClr>
                </a:solidFill>
                <a:latin typeface="Franklin Gothic Book" panose="020B0503020102020204" pitchFamily="34" charset="0"/>
              </a:rPr>
              <a:t>Bulls Head, 1942</a:t>
            </a:r>
            <a:endParaRPr lang="en-US" b="1" dirty="0">
              <a:solidFill>
                <a:schemeClr val="bg1">
                  <a:lumMod val="50000"/>
                </a:schemeClr>
              </a:solidFill>
              <a:latin typeface="Franklin Gothic Book" panose="020B0503020102020204" pitchFamily="34" charset="0"/>
            </a:endParaRPr>
          </a:p>
        </p:txBody>
      </p:sp>
    </p:spTree>
    <p:extLst>
      <p:ext uri="{BB962C8B-B14F-4D97-AF65-F5344CB8AC3E}">
        <p14:creationId xmlns:p14="http://schemas.microsoft.com/office/powerpoint/2010/main" val="128716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265176"/>
            <a:ext cx="2834841" cy="1088136"/>
          </a:xfrm>
        </p:spPr>
        <p:txBody>
          <a:bodyPr/>
          <a:lstStyle/>
          <a:p>
            <a:r>
              <a:rPr lang="en-US" dirty="0">
                <a:latin typeface="Franklin Gothic Medium" panose="020B0603020102020204" pitchFamily="34" charset="0"/>
              </a:rPr>
              <a:t>End of Life</a:t>
            </a:r>
          </a:p>
        </p:txBody>
      </p:sp>
      <p:sp>
        <p:nvSpPr>
          <p:cNvPr id="4" name="Content Placeholder 9"/>
          <p:cNvSpPr txBox="1">
            <a:spLocks/>
          </p:cNvSpPr>
          <p:nvPr/>
        </p:nvSpPr>
        <p:spPr>
          <a:xfrm>
            <a:off x="750570" y="1523237"/>
            <a:ext cx="3512338" cy="4632864"/>
          </a:xfrm>
          <a:prstGeom prst="rect">
            <a:avLst/>
          </a:prstGeom>
        </p:spPr>
        <p:txBody>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45720" indent="0" fontAlgn="base">
              <a:buNone/>
            </a:pPr>
            <a:r>
              <a:rPr lang="en-US" dirty="0">
                <a:solidFill>
                  <a:schemeClr val="tx1"/>
                </a:solidFill>
                <a:latin typeface="Franklin Gothic Medium" panose="020B0603020102020204" pitchFamily="34" charset="0"/>
              </a:rPr>
              <a:t>Pablo was a famous and successful living artist. People would wait outside his home and studio to meet him. Some days he would open his studio and talk to people. Other days he wanted to stay in bed.</a:t>
            </a:r>
          </a:p>
          <a:p>
            <a:pPr marL="45720" indent="0" fontAlgn="base">
              <a:buNone/>
            </a:pPr>
            <a:r>
              <a:rPr lang="en-US" dirty="0">
                <a:solidFill>
                  <a:schemeClr val="tx1"/>
                </a:solidFill>
                <a:latin typeface="Franklin Gothic Medium" panose="020B0603020102020204" pitchFamily="34" charset="0"/>
              </a:rPr>
              <a:t>Pablo created art until the very end of his life. He drew in his sketchbook hours before passing away. He was 92. </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17782" y="0"/>
            <a:ext cx="4683418" cy="592452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1200" y="4694413"/>
            <a:ext cx="1880529" cy="24221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01200" y="2083672"/>
            <a:ext cx="1880529" cy="261074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1200" y="-138520"/>
            <a:ext cx="1880529" cy="2222191"/>
          </a:xfrm>
          <a:prstGeom prst="rect">
            <a:avLst/>
          </a:prstGeom>
        </p:spPr>
      </p:pic>
    </p:spTree>
    <p:extLst>
      <p:ext uri="{BB962C8B-B14F-4D97-AF65-F5344CB8AC3E}">
        <p14:creationId xmlns:p14="http://schemas.microsoft.com/office/powerpoint/2010/main" val="379114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038" y="28904"/>
            <a:ext cx="3687633" cy="2068121"/>
          </a:xfrm>
        </p:spPr>
        <p:txBody>
          <a:bodyPr>
            <a:normAutofit/>
          </a:bodyPr>
          <a:lstStyle/>
          <a:p>
            <a:r>
              <a:rPr lang="en-US" dirty="0">
                <a:latin typeface="Franklin Gothic Medium Cond" panose="020B0606030402020204" pitchFamily="34" charset="0"/>
              </a:rPr>
              <a:t>Our Project’s</a:t>
            </a:r>
            <a:br>
              <a:rPr lang="en-US" dirty="0">
                <a:latin typeface="Franklin Gothic Medium Cond" panose="020B0606030402020204" pitchFamily="34" charset="0"/>
              </a:rPr>
            </a:br>
            <a:r>
              <a:rPr lang="en-US" dirty="0">
                <a:latin typeface="Franklin Gothic Medium Cond" panose="020B0606030402020204" pitchFamily="34" charset="0"/>
              </a:rPr>
              <a:t>Inspiration</a:t>
            </a:r>
          </a:p>
        </p:txBody>
      </p:sp>
      <p:sp>
        <p:nvSpPr>
          <p:cNvPr id="4" name="Content Placeholder 9"/>
          <p:cNvSpPr txBox="1">
            <a:spLocks/>
          </p:cNvSpPr>
          <p:nvPr/>
        </p:nvSpPr>
        <p:spPr>
          <a:xfrm>
            <a:off x="389329" y="6107329"/>
            <a:ext cx="1823784" cy="340767"/>
          </a:xfrm>
          <a:prstGeom prst="rect">
            <a:avLst/>
          </a:prstGeom>
        </p:spPr>
        <p:txBody>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45720" indent="0" fontAlgn="base">
              <a:buNone/>
            </a:pPr>
            <a:r>
              <a:rPr lang="en-US" dirty="0" err="1">
                <a:solidFill>
                  <a:schemeClr val="tx1"/>
                </a:solidFill>
                <a:latin typeface="Franklin Gothic Book" panose="020B0503020102020204" pitchFamily="34" charset="0"/>
              </a:rPr>
              <a:t>Guitare</a:t>
            </a:r>
            <a:r>
              <a:rPr lang="en-US" dirty="0">
                <a:solidFill>
                  <a:schemeClr val="tx1"/>
                </a:solidFill>
                <a:latin typeface="Franklin Gothic Book" panose="020B0503020102020204" pitchFamily="34" charset="0"/>
              </a:rPr>
              <a:t>, 1924</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09904"/>
            <a:ext cx="7886354" cy="5611248"/>
          </a:xfrm>
          <a:prstGeom prst="rect">
            <a:avLst/>
          </a:prstGeom>
        </p:spPr>
      </p:pic>
      <p:pic>
        <p:nvPicPr>
          <p:cNvPr id="3" name="Picture 2">
            <a:extLst>
              <a:ext uri="{FF2B5EF4-FFF2-40B4-BE49-F238E27FC236}">
                <a16:creationId xmlns:a16="http://schemas.microsoft.com/office/drawing/2014/main" id="{DD709756-BC9B-64AA-0391-34A3F90E43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82971" y="3215528"/>
            <a:ext cx="5219700" cy="3375406"/>
          </a:xfrm>
          <a:prstGeom prst="rect">
            <a:avLst/>
          </a:prstGeom>
        </p:spPr>
      </p:pic>
      <p:sp>
        <p:nvSpPr>
          <p:cNvPr id="7" name="TextBox 6"/>
          <p:cNvSpPr txBox="1"/>
          <p:nvPr/>
        </p:nvSpPr>
        <p:spPr>
          <a:xfrm>
            <a:off x="8665746" y="2749263"/>
            <a:ext cx="3526254" cy="369332"/>
          </a:xfrm>
          <a:prstGeom prst="rect">
            <a:avLst/>
          </a:prstGeom>
          <a:noFill/>
        </p:spPr>
        <p:txBody>
          <a:bodyPr wrap="square" rtlCol="0">
            <a:spAutoFit/>
          </a:bodyPr>
          <a:lstStyle/>
          <a:p>
            <a:r>
              <a:rPr lang="en-US" i="1" dirty="0">
                <a:solidFill>
                  <a:schemeClr val="accent2">
                    <a:lumMod val="50000"/>
                  </a:schemeClr>
                </a:solidFill>
                <a:latin typeface="Franklin Gothic Book" panose="020B0503020102020204" pitchFamily="34" charset="0"/>
              </a:rPr>
              <a:t>Still Life with Bull Skull, 1939</a:t>
            </a:r>
            <a:endParaRPr lang="en-US" dirty="0">
              <a:solidFill>
                <a:schemeClr val="accent2">
                  <a:lumMod val="50000"/>
                </a:schemeClr>
              </a:solidFill>
              <a:latin typeface="Franklin Gothic Book" panose="020B0503020102020204" pitchFamily="34" charset="0"/>
            </a:endParaRPr>
          </a:p>
        </p:txBody>
      </p:sp>
    </p:spTree>
    <p:extLst>
      <p:ext uri="{BB962C8B-B14F-4D97-AF65-F5344CB8AC3E}">
        <p14:creationId xmlns:p14="http://schemas.microsoft.com/office/powerpoint/2010/main" val="201476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 name="Title 1"/>
          <p:cNvSpPr>
            <a:spLocks noGrp="1"/>
          </p:cNvSpPr>
          <p:nvPr>
            <p:ph type="title"/>
          </p:nvPr>
        </p:nvSpPr>
        <p:spPr>
          <a:xfrm>
            <a:off x="528284" y="503222"/>
            <a:ext cx="5678213" cy="1325563"/>
          </a:xfrm>
        </p:spPr>
        <p:txBody>
          <a:bodyPr/>
          <a:lstStyle/>
          <a:p>
            <a:r>
              <a:rPr lang="en-US" dirty="0">
                <a:solidFill>
                  <a:schemeClr val="bg1"/>
                </a:solidFill>
                <a:latin typeface="Franklin Gothic Medium Cond" panose="020B0606030402020204" pitchFamily="34" charset="0"/>
              </a:rPr>
              <a:t>Cubist Shapes</a:t>
            </a:r>
          </a:p>
        </p:txBody>
      </p:sp>
      <p:sp>
        <p:nvSpPr>
          <p:cNvPr id="3" name="TextBox 2">
            <a:extLst>
              <a:ext uri="{FF2B5EF4-FFF2-40B4-BE49-F238E27FC236}">
                <a16:creationId xmlns:a16="http://schemas.microsoft.com/office/drawing/2014/main" id="{2AA340AF-4D78-C59D-CA23-62B82EE966EE}"/>
              </a:ext>
            </a:extLst>
          </p:cNvPr>
          <p:cNvSpPr txBox="1"/>
          <p:nvPr/>
        </p:nvSpPr>
        <p:spPr>
          <a:xfrm>
            <a:off x="3960777" y="3851784"/>
            <a:ext cx="3043864" cy="1585049"/>
          </a:xfrm>
          <a:prstGeom prst="rect">
            <a:avLst/>
          </a:prstGeom>
          <a:noFill/>
        </p:spPr>
        <p:txBody>
          <a:bodyPr wrap="square" rtlCol="0">
            <a:spAutoFit/>
          </a:bodyPr>
          <a:lstStyle/>
          <a:p>
            <a:pPr>
              <a:spcAft>
                <a:spcPts val="600"/>
              </a:spcAft>
            </a:pPr>
            <a:r>
              <a:rPr lang="en-US" sz="2800" dirty="0">
                <a:solidFill>
                  <a:schemeClr val="bg1"/>
                </a:solidFill>
                <a:latin typeface="Franklin Gothic Medium Cond" panose="020B0606030402020204" pitchFamily="34" charset="0"/>
              </a:rPr>
              <a:t>Art Fundamentals:</a:t>
            </a:r>
          </a:p>
          <a:p>
            <a:pPr marL="285750" indent="-285750">
              <a:spcAft>
                <a:spcPts val="600"/>
              </a:spcAft>
              <a:buFont typeface="Arial" panose="020B0604020202020204" pitchFamily="34" charset="0"/>
              <a:buChar char="•"/>
            </a:pPr>
            <a:r>
              <a:rPr lang="en-US" dirty="0">
                <a:solidFill>
                  <a:schemeClr val="bg1"/>
                </a:solidFill>
                <a:latin typeface="Franklin Gothic Medium" panose="020B0603020102020204" pitchFamily="34" charset="0"/>
                <a:cs typeface="Arial" panose="020B0604020202020204" pitchFamily="34" charset="0"/>
              </a:rPr>
              <a:t>Cubism</a:t>
            </a:r>
          </a:p>
          <a:p>
            <a:pPr marL="285750" indent="-285750">
              <a:spcAft>
                <a:spcPts val="600"/>
              </a:spcAft>
              <a:buFont typeface="Arial" panose="020B0604020202020204" pitchFamily="34" charset="0"/>
              <a:buChar char="•"/>
            </a:pPr>
            <a:r>
              <a:rPr lang="en-US" dirty="0">
                <a:solidFill>
                  <a:schemeClr val="bg1"/>
                </a:solidFill>
                <a:latin typeface="Franklin Gothic Medium" panose="020B0603020102020204" pitchFamily="34" charset="0"/>
                <a:cs typeface="Arial" panose="020B0604020202020204" pitchFamily="34" charset="0"/>
              </a:rPr>
              <a:t>Variety in shapes</a:t>
            </a:r>
          </a:p>
          <a:p>
            <a:pPr marL="285750" indent="-285750">
              <a:spcAft>
                <a:spcPts val="600"/>
              </a:spcAft>
              <a:buFont typeface="Arial" panose="020B0604020202020204" pitchFamily="34" charset="0"/>
              <a:buChar char="•"/>
            </a:pPr>
            <a:r>
              <a:rPr lang="en-US" dirty="0">
                <a:solidFill>
                  <a:schemeClr val="bg1"/>
                </a:solidFill>
                <a:latin typeface="Franklin Gothic Medium" panose="020B0603020102020204" pitchFamily="34" charset="0"/>
                <a:cs typeface="Arial" panose="020B0604020202020204" pitchFamily="34" charset="0"/>
              </a:rPr>
              <a:t>Use of line</a:t>
            </a:r>
          </a:p>
        </p:txBody>
      </p:sp>
      <p:sp>
        <p:nvSpPr>
          <p:cNvPr id="4" name="TextBox 3">
            <a:extLst>
              <a:ext uri="{FF2B5EF4-FFF2-40B4-BE49-F238E27FC236}">
                <a16:creationId xmlns:a16="http://schemas.microsoft.com/office/drawing/2014/main" id="{65E45E2F-A3C3-50EC-AE34-78A79712F636}"/>
              </a:ext>
            </a:extLst>
          </p:cNvPr>
          <p:cNvSpPr txBox="1"/>
          <p:nvPr/>
        </p:nvSpPr>
        <p:spPr>
          <a:xfrm>
            <a:off x="528284" y="1882014"/>
            <a:ext cx="3160500" cy="3554819"/>
          </a:xfrm>
          <a:prstGeom prst="rect">
            <a:avLst/>
          </a:prstGeom>
          <a:noFill/>
        </p:spPr>
        <p:txBody>
          <a:bodyPr wrap="square" rtlCol="0">
            <a:spAutoFit/>
          </a:bodyPr>
          <a:lstStyle/>
          <a:p>
            <a:pPr>
              <a:spcAft>
                <a:spcPts val="600"/>
              </a:spcAft>
            </a:pPr>
            <a:r>
              <a:rPr lang="en-US" sz="2800" dirty="0">
                <a:solidFill>
                  <a:schemeClr val="bg1"/>
                </a:solidFill>
                <a:latin typeface="Franklin Gothic Medium Cond" panose="020B0606030402020204" pitchFamily="34" charset="0"/>
              </a:rPr>
              <a:t>Art Supplies:</a:t>
            </a:r>
          </a:p>
          <a:p>
            <a:pPr marL="285750" indent="-285750">
              <a:spcAft>
                <a:spcPts val="600"/>
              </a:spcAft>
              <a:buFont typeface="Arial" panose="020B0604020202020204" pitchFamily="34" charset="0"/>
              <a:buChar char="•"/>
            </a:pPr>
            <a:r>
              <a:rPr lang="en-US" dirty="0">
                <a:solidFill>
                  <a:schemeClr val="bg1"/>
                </a:solidFill>
                <a:latin typeface="Franklin Gothic Medium" panose="020B0603020102020204" pitchFamily="34" charset="0"/>
                <a:cs typeface="Arial" panose="020B0604020202020204" pitchFamily="34" charset="0"/>
              </a:rPr>
              <a:t>4.25” x 5.5” Cardstock (Grades 3-5)</a:t>
            </a:r>
          </a:p>
          <a:p>
            <a:pPr marL="285750" indent="-285750">
              <a:spcAft>
                <a:spcPts val="600"/>
              </a:spcAft>
              <a:buFont typeface="Arial" panose="020B0604020202020204" pitchFamily="34" charset="0"/>
              <a:buChar char="•"/>
            </a:pPr>
            <a:r>
              <a:rPr lang="en-US" dirty="0">
                <a:solidFill>
                  <a:schemeClr val="bg1"/>
                </a:solidFill>
                <a:latin typeface="Franklin Gothic Medium" panose="020B0603020102020204" pitchFamily="34" charset="0"/>
                <a:cs typeface="Arial" panose="020B0604020202020204" pitchFamily="34" charset="0"/>
              </a:rPr>
              <a:t>5.5” x 8.5” Cardstock (K-2) </a:t>
            </a:r>
          </a:p>
          <a:p>
            <a:pPr marL="285750" indent="-285750">
              <a:spcAft>
                <a:spcPts val="600"/>
              </a:spcAft>
              <a:buFont typeface="Arial" panose="020B0604020202020204" pitchFamily="34" charset="0"/>
              <a:buChar char="•"/>
            </a:pPr>
            <a:r>
              <a:rPr lang="en-US" dirty="0">
                <a:solidFill>
                  <a:schemeClr val="bg1"/>
                </a:solidFill>
                <a:latin typeface="Franklin Gothic Medium" panose="020B0603020102020204" pitchFamily="34" charset="0"/>
                <a:cs typeface="Arial" panose="020B0604020202020204" pitchFamily="34" charset="0"/>
              </a:rPr>
              <a:t>Fine black marker</a:t>
            </a:r>
          </a:p>
          <a:p>
            <a:pPr marL="285750" indent="-285750">
              <a:spcAft>
                <a:spcPts val="600"/>
              </a:spcAft>
              <a:buFont typeface="Arial" panose="020B0604020202020204" pitchFamily="34" charset="0"/>
              <a:buChar char="•"/>
            </a:pPr>
            <a:r>
              <a:rPr lang="en-US" dirty="0">
                <a:solidFill>
                  <a:schemeClr val="bg1"/>
                </a:solidFill>
                <a:latin typeface="Franklin Gothic Medium" panose="020B0603020102020204" pitchFamily="34" charset="0"/>
                <a:cs typeface="Arial" panose="020B0604020202020204" pitchFamily="34" charset="0"/>
              </a:rPr>
              <a:t>Ruler (Grades 3-5)</a:t>
            </a:r>
          </a:p>
          <a:p>
            <a:pPr marL="285750" indent="-285750">
              <a:spcAft>
                <a:spcPts val="600"/>
              </a:spcAft>
              <a:buFont typeface="Arial" panose="020B0604020202020204" pitchFamily="34" charset="0"/>
              <a:buChar char="•"/>
            </a:pPr>
            <a:r>
              <a:rPr lang="en-US" dirty="0">
                <a:solidFill>
                  <a:schemeClr val="bg1"/>
                </a:solidFill>
                <a:latin typeface="Franklin Gothic Medium" panose="020B0603020102020204" pitchFamily="34" charset="0"/>
                <a:cs typeface="Arial" panose="020B0604020202020204" pitchFamily="34" charset="0"/>
              </a:rPr>
              <a:t>Pencil &amp; eraser</a:t>
            </a:r>
          </a:p>
          <a:p>
            <a:pPr marL="285750" indent="-285750">
              <a:spcAft>
                <a:spcPts val="600"/>
              </a:spcAft>
              <a:buFont typeface="Arial" panose="020B0604020202020204" pitchFamily="34" charset="0"/>
              <a:buChar char="•"/>
            </a:pPr>
            <a:r>
              <a:rPr lang="en-US" dirty="0">
                <a:solidFill>
                  <a:schemeClr val="bg1"/>
                </a:solidFill>
                <a:latin typeface="Franklin Gothic Medium" panose="020B0603020102020204" pitchFamily="34" charset="0"/>
                <a:cs typeface="Arial" panose="020B0604020202020204" pitchFamily="34" charset="0"/>
              </a:rPr>
              <a:t>Crayons</a:t>
            </a:r>
          </a:p>
          <a:p>
            <a:pPr marL="285750" indent="-285750">
              <a:spcAft>
                <a:spcPts val="600"/>
              </a:spcAft>
              <a:buFont typeface="Arial" panose="020B0604020202020204" pitchFamily="34" charset="0"/>
              <a:buChar char="•"/>
            </a:pPr>
            <a:r>
              <a:rPr lang="en-US" dirty="0">
                <a:solidFill>
                  <a:schemeClr val="bg1"/>
                </a:solidFill>
                <a:latin typeface="Franklin Gothic Medium" panose="020B0603020102020204" pitchFamily="34" charset="0"/>
                <a:cs typeface="Arial" panose="020B0604020202020204" pitchFamily="34" charset="0"/>
              </a:rPr>
              <a:t>Scrap paper for underneath</a:t>
            </a:r>
          </a:p>
        </p:txBody>
      </p:sp>
      <p:pic>
        <p:nvPicPr>
          <p:cNvPr id="6" name="Picture 5" descr="A drawing of a heart&#10;&#10;Description automatically generated">
            <a:extLst>
              <a:ext uri="{FF2B5EF4-FFF2-40B4-BE49-F238E27FC236}">
                <a16:creationId xmlns:a16="http://schemas.microsoft.com/office/drawing/2014/main" id="{3E536AEC-E517-6735-90D0-0C74876D385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916" t="13045" r="16071" b="15968"/>
          <a:stretch/>
        </p:blipFill>
        <p:spPr>
          <a:xfrm rot="21242255">
            <a:off x="7146551" y="692563"/>
            <a:ext cx="3798105" cy="29300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descr="A drawing of a colorful abstract&#10;&#10;Description automatically generated with medium confidence">
            <a:extLst>
              <a:ext uri="{FF2B5EF4-FFF2-40B4-BE49-F238E27FC236}">
                <a16:creationId xmlns:a16="http://schemas.microsoft.com/office/drawing/2014/main" id="{21C2F98F-F6C0-6B79-F305-F5C62257F4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l="6543" t="12596" r="7654" b="13951"/>
          <a:stretch/>
        </p:blipFill>
        <p:spPr>
          <a:xfrm rot="579571">
            <a:off x="6967309" y="3741238"/>
            <a:ext cx="3935181" cy="25266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A drawing of different colors&#10;&#10;Description automatically generated">
            <a:extLst>
              <a:ext uri="{FF2B5EF4-FFF2-40B4-BE49-F238E27FC236}">
                <a16:creationId xmlns:a16="http://schemas.microsoft.com/office/drawing/2014/main" id="{940C8C67-CA5A-F3DD-A418-432B90D9F6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2928" t="11713" r="13829" b="13513"/>
          <a:stretch/>
        </p:blipFill>
        <p:spPr>
          <a:xfrm>
            <a:off x="4217068" y="585666"/>
            <a:ext cx="2948571" cy="22576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6903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Picasso is from Spain</a:t>
            </a:r>
          </a:p>
        </p:txBody>
      </p:sp>
      <p:sp>
        <p:nvSpPr>
          <p:cNvPr id="5" name="Subtitle 4"/>
          <p:cNvSpPr>
            <a:spLocks noGrp="1"/>
          </p:cNvSpPr>
          <p:nvPr>
            <p:ph type="subTitle" idx="1"/>
          </p:nvPr>
        </p:nvSpPr>
        <p:spPr/>
        <p:txBody>
          <a:bodyPr/>
          <a:lstStyle/>
          <a:p>
            <a:r>
              <a:rPr lang="en-US" dirty="0"/>
              <a:t>Photo of where he was born</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968" y="-989739"/>
            <a:ext cx="12848094" cy="8565396"/>
          </a:xfrm>
          <a:prstGeom prst="rect">
            <a:avLst/>
          </a:prstGeom>
        </p:spPr>
      </p:pic>
      <p:sp>
        <p:nvSpPr>
          <p:cNvPr id="3" name="Rounded Rectangle 2"/>
          <p:cNvSpPr/>
          <p:nvPr/>
        </p:nvSpPr>
        <p:spPr>
          <a:xfrm>
            <a:off x="2743200" y="-619932"/>
            <a:ext cx="3518115" cy="2112075"/>
          </a:xfrm>
          <a:prstGeom prst="roundRect">
            <a:avLst/>
          </a:prstGeom>
          <a:solidFill>
            <a:srgbClr val="1629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33614" y="364726"/>
            <a:ext cx="3115159" cy="707886"/>
          </a:xfrm>
          <a:prstGeom prst="rect">
            <a:avLst/>
          </a:prstGeom>
          <a:noFill/>
        </p:spPr>
        <p:txBody>
          <a:bodyPr wrap="square" rtlCol="0">
            <a:spAutoFit/>
          </a:bodyPr>
          <a:lstStyle/>
          <a:p>
            <a:r>
              <a:rPr lang="en-US" sz="2000" dirty="0">
                <a:solidFill>
                  <a:schemeClr val="bg1"/>
                </a:solidFill>
                <a:latin typeface="Franklin Gothic Medium Cond" panose="020B0606030402020204" pitchFamily="34" charset="0"/>
              </a:rPr>
              <a:t>Pablo Picasso was born </a:t>
            </a:r>
            <a:r>
              <a:rPr lang="en-US" sz="2000" dirty="0" err="1">
                <a:solidFill>
                  <a:schemeClr val="bg1"/>
                </a:solidFill>
                <a:latin typeface="Franklin Gothic Medium Cond" panose="020B0606030402020204" pitchFamily="34" charset="0"/>
              </a:rPr>
              <a:t>Málaga</a:t>
            </a:r>
            <a:r>
              <a:rPr lang="en-US" sz="2000" dirty="0">
                <a:solidFill>
                  <a:schemeClr val="bg1"/>
                </a:solidFill>
                <a:latin typeface="Franklin Gothic Medium Cond" panose="020B0606030402020204" pitchFamily="34" charset="0"/>
              </a:rPr>
              <a:t>, Spain in 1881.</a:t>
            </a:r>
          </a:p>
        </p:txBody>
      </p:sp>
      <p:cxnSp>
        <p:nvCxnSpPr>
          <p:cNvPr id="8" name="Straight Connector 7"/>
          <p:cNvCxnSpPr/>
          <p:nvPr/>
        </p:nvCxnSpPr>
        <p:spPr>
          <a:xfrm>
            <a:off x="3378631" y="356462"/>
            <a:ext cx="0" cy="7046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899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424115" y="1815535"/>
            <a:ext cx="7847351" cy="3173919"/>
          </a:xfrm>
          <a:prstGeom prst="rect">
            <a:avLst/>
          </a:prstGeom>
          <a:noFill/>
          <a:ln w="28575">
            <a:solidFill>
              <a:srgbClr val="A43C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4" name="TextBox 13"/>
          <p:cNvSpPr txBox="1"/>
          <p:nvPr/>
        </p:nvSpPr>
        <p:spPr>
          <a:xfrm>
            <a:off x="3002891" y="2340665"/>
            <a:ext cx="7824866" cy="2123658"/>
          </a:xfrm>
          <a:prstGeom prst="rect">
            <a:avLst/>
          </a:prstGeom>
          <a:noFill/>
        </p:spPr>
        <p:txBody>
          <a:bodyPr wrap="square" rtlCol="0">
            <a:spAutoFit/>
          </a:bodyPr>
          <a:lstStyle/>
          <a:p>
            <a:r>
              <a:rPr lang="en-US" sz="6600" dirty="0">
                <a:solidFill>
                  <a:srgbClr val="A60319"/>
                </a:solidFill>
                <a:latin typeface="Franklin Gothic Heavy" panose="020B0903020102020204" pitchFamily="34" charset="0"/>
              </a:rPr>
              <a:t>Put your name </a:t>
            </a:r>
            <a:br>
              <a:rPr lang="en-US" sz="6600" dirty="0">
                <a:solidFill>
                  <a:srgbClr val="A60319"/>
                </a:solidFill>
                <a:latin typeface="Franklin Gothic Heavy" panose="020B0903020102020204" pitchFamily="34" charset="0"/>
              </a:rPr>
            </a:br>
            <a:r>
              <a:rPr lang="en-US" sz="6600" dirty="0">
                <a:solidFill>
                  <a:srgbClr val="A60319"/>
                </a:solidFill>
                <a:latin typeface="Franklin Gothic Heavy" panose="020B0903020102020204" pitchFamily="34" charset="0"/>
              </a:rPr>
              <a:t>on your paper</a:t>
            </a:r>
          </a:p>
        </p:txBody>
      </p:sp>
      <p:sp>
        <p:nvSpPr>
          <p:cNvPr id="2" name="Oval 1">
            <a:extLst>
              <a:ext uri="{FF2B5EF4-FFF2-40B4-BE49-F238E27FC236}">
                <a16:creationId xmlns:a16="http://schemas.microsoft.com/office/drawing/2014/main" id="{CF716582-ADE2-C922-BCBB-3BDE4F90B96D}"/>
              </a:ext>
            </a:extLst>
          </p:cNvPr>
          <p:cNvSpPr/>
          <p:nvPr/>
        </p:nvSpPr>
        <p:spPr>
          <a:xfrm>
            <a:off x="1790326" y="999106"/>
            <a:ext cx="1150062" cy="11500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3" name="Rectangle 2">
            <a:extLst>
              <a:ext uri="{FF2B5EF4-FFF2-40B4-BE49-F238E27FC236}">
                <a16:creationId xmlns:a16="http://schemas.microsoft.com/office/drawing/2014/main" id="{32C210BB-EA7F-25B5-DC6C-F59433983BCB}"/>
              </a:ext>
            </a:extLst>
          </p:cNvPr>
          <p:cNvSpPr/>
          <p:nvPr/>
        </p:nvSpPr>
        <p:spPr>
          <a:xfrm rot="20725179">
            <a:off x="693264" y="2027712"/>
            <a:ext cx="1932979" cy="19329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pic>
        <p:nvPicPr>
          <p:cNvPr id="5" name="Graphic 4" descr="Heart with solid fill">
            <a:extLst>
              <a:ext uri="{FF2B5EF4-FFF2-40B4-BE49-F238E27FC236}">
                <a16:creationId xmlns:a16="http://schemas.microsoft.com/office/drawing/2014/main" id="{B10EA37D-EC00-5A92-C08E-FB4310316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156499">
            <a:off x="8758159" y="3766018"/>
            <a:ext cx="2779339" cy="2779339"/>
          </a:xfrm>
          <a:prstGeom prst="rect">
            <a:avLst/>
          </a:prstGeom>
        </p:spPr>
      </p:pic>
      <p:sp>
        <p:nvSpPr>
          <p:cNvPr id="6" name="Isosceles Triangle 5">
            <a:extLst>
              <a:ext uri="{FF2B5EF4-FFF2-40B4-BE49-F238E27FC236}">
                <a16:creationId xmlns:a16="http://schemas.microsoft.com/office/drawing/2014/main" id="{3B682406-BDCC-DE8B-0B3A-9236EC186565}"/>
              </a:ext>
            </a:extLst>
          </p:cNvPr>
          <p:cNvSpPr/>
          <p:nvPr/>
        </p:nvSpPr>
        <p:spPr>
          <a:xfrm rot="720473">
            <a:off x="9115968" y="532655"/>
            <a:ext cx="1889166" cy="1749332"/>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4" name="Oval 3">
            <a:extLst>
              <a:ext uri="{FF2B5EF4-FFF2-40B4-BE49-F238E27FC236}">
                <a16:creationId xmlns:a16="http://schemas.microsoft.com/office/drawing/2014/main" id="{642C299F-2495-2F5C-F3B8-ED7E94B003C3}"/>
              </a:ext>
            </a:extLst>
          </p:cNvPr>
          <p:cNvSpPr/>
          <p:nvPr/>
        </p:nvSpPr>
        <p:spPr>
          <a:xfrm>
            <a:off x="6803128" y="4747558"/>
            <a:ext cx="1150062" cy="11500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Tree>
    <p:extLst>
      <p:ext uri="{BB962C8B-B14F-4D97-AF65-F5344CB8AC3E}">
        <p14:creationId xmlns:p14="http://schemas.microsoft.com/office/powerpoint/2010/main" val="34890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txBox="1">
            <a:spLocks/>
          </p:cNvSpPr>
          <p:nvPr/>
        </p:nvSpPr>
        <p:spPr>
          <a:xfrm>
            <a:off x="1" y="622258"/>
            <a:ext cx="12192000" cy="106680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Franklin Gothic Medium Cond" panose="020B0606030402020204" pitchFamily="34" charset="0"/>
              </a:rPr>
              <a:t>Think about what kinds of shapes you might </a:t>
            </a:r>
            <a:br>
              <a:rPr lang="en-US" dirty="0">
                <a:latin typeface="Franklin Gothic Medium Cond" panose="020B0606030402020204" pitchFamily="34" charset="0"/>
              </a:rPr>
            </a:br>
            <a:r>
              <a:rPr lang="en-US" dirty="0">
                <a:latin typeface="Franklin Gothic Medium Cond" panose="020B0606030402020204" pitchFamily="34" charset="0"/>
              </a:rPr>
              <a:t>want to draw on your paper.</a:t>
            </a:r>
          </a:p>
        </p:txBody>
      </p:sp>
      <p:sp>
        <p:nvSpPr>
          <p:cNvPr id="2" name="Rectangle 1">
            <a:extLst>
              <a:ext uri="{FF2B5EF4-FFF2-40B4-BE49-F238E27FC236}">
                <a16:creationId xmlns:a16="http://schemas.microsoft.com/office/drawing/2014/main" id="{614B0376-6B35-FAAF-4AEB-CDB3A55744B4}"/>
              </a:ext>
            </a:extLst>
          </p:cNvPr>
          <p:cNvSpPr/>
          <p:nvPr/>
        </p:nvSpPr>
        <p:spPr>
          <a:xfrm>
            <a:off x="914400" y="2849217"/>
            <a:ext cx="1338470" cy="133846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7F3B582-D81B-8B6C-42CC-6852BEA9915A}"/>
              </a:ext>
            </a:extLst>
          </p:cNvPr>
          <p:cNvSpPr/>
          <p:nvPr/>
        </p:nvSpPr>
        <p:spPr>
          <a:xfrm>
            <a:off x="5472352" y="2789581"/>
            <a:ext cx="1457739" cy="145773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A0177FD1-2104-F31B-E19B-81FD130692BA}"/>
              </a:ext>
            </a:extLst>
          </p:cNvPr>
          <p:cNvSpPr/>
          <p:nvPr/>
        </p:nvSpPr>
        <p:spPr>
          <a:xfrm>
            <a:off x="2732334" y="2527852"/>
            <a:ext cx="2090662" cy="1802295"/>
          </a:xfrm>
          <a:prstGeom prst="triangle">
            <a:avLst/>
          </a:prstGeom>
          <a:solidFill>
            <a:srgbClr val="A43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oon 5">
            <a:extLst>
              <a:ext uri="{FF2B5EF4-FFF2-40B4-BE49-F238E27FC236}">
                <a16:creationId xmlns:a16="http://schemas.microsoft.com/office/drawing/2014/main" id="{2941887D-4188-D574-4330-BABFEF92BD95}"/>
              </a:ext>
            </a:extLst>
          </p:cNvPr>
          <p:cNvSpPr/>
          <p:nvPr/>
        </p:nvSpPr>
        <p:spPr>
          <a:xfrm>
            <a:off x="7726017" y="2497440"/>
            <a:ext cx="1033670" cy="2067340"/>
          </a:xfrm>
          <a:prstGeom prst="mo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DEBAE02A-4FBB-67DA-F29D-4237F3CB56A5}"/>
              </a:ext>
            </a:extLst>
          </p:cNvPr>
          <p:cNvSpPr/>
          <p:nvPr/>
        </p:nvSpPr>
        <p:spPr>
          <a:xfrm>
            <a:off x="9409043" y="2527852"/>
            <a:ext cx="1802295" cy="1802295"/>
          </a:xfrm>
          <a:prstGeom prst="hear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8">
            <a:extLst>
              <a:ext uri="{FF2B5EF4-FFF2-40B4-BE49-F238E27FC236}">
                <a16:creationId xmlns:a16="http://schemas.microsoft.com/office/drawing/2014/main" id="{D5671AC4-3DD3-6F83-0A5F-62613B474CE1}"/>
              </a:ext>
            </a:extLst>
          </p:cNvPr>
          <p:cNvSpPr txBox="1">
            <a:spLocks/>
          </p:cNvSpPr>
          <p:nvPr/>
        </p:nvSpPr>
        <p:spPr>
          <a:xfrm>
            <a:off x="0" y="5168941"/>
            <a:ext cx="12192000"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Franklin Gothic Medium Cond" panose="020B0606030402020204" pitchFamily="34" charset="0"/>
              </a:rPr>
              <a:t>The shapes should be something you can fill in.</a:t>
            </a:r>
          </a:p>
        </p:txBody>
      </p:sp>
    </p:spTree>
    <p:extLst>
      <p:ext uri="{BB962C8B-B14F-4D97-AF65-F5344CB8AC3E}">
        <p14:creationId xmlns:p14="http://schemas.microsoft.com/office/powerpoint/2010/main" val="182682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729D58-5D17-9618-380D-4EFE93ACD546}"/>
              </a:ext>
            </a:extLst>
          </p:cNvPr>
          <p:cNvSpPr/>
          <p:nvPr/>
        </p:nvSpPr>
        <p:spPr>
          <a:xfrm>
            <a:off x="5989983" y="0"/>
            <a:ext cx="6202017"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8"/>
          <p:cNvSpPr txBox="1">
            <a:spLocks/>
          </p:cNvSpPr>
          <p:nvPr/>
        </p:nvSpPr>
        <p:spPr>
          <a:xfrm>
            <a:off x="1191906" y="297715"/>
            <a:ext cx="4983607"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Franklin Gothic Medium Cond" panose="020B0606030402020204" pitchFamily="34" charset="0"/>
              </a:rPr>
              <a:t>Draw several shapes</a:t>
            </a:r>
          </a:p>
        </p:txBody>
      </p:sp>
      <p:sp>
        <p:nvSpPr>
          <p:cNvPr id="8" name="Title 8"/>
          <p:cNvSpPr txBox="1">
            <a:spLocks/>
          </p:cNvSpPr>
          <p:nvPr/>
        </p:nvSpPr>
        <p:spPr>
          <a:xfrm>
            <a:off x="376374" y="254368"/>
            <a:ext cx="974558" cy="10943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solidFill>
                  <a:schemeClr val="accent1"/>
                </a:solidFill>
                <a:latin typeface="Franklin Gothic Medium Cond" panose="020B0606030402020204" pitchFamily="34" charset="0"/>
              </a:rPr>
              <a:t>1.</a:t>
            </a:r>
          </a:p>
        </p:txBody>
      </p:sp>
      <p:sp>
        <p:nvSpPr>
          <p:cNvPr id="4" name="Title 8">
            <a:extLst>
              <a:ext uri="{FF2B5EF4-FFF2-40B4-BE49-F238E27FC236}">
                <a16:creationId xmlns:a16="http://schemas.microsoft.com/office/drawing/2014/main" id="{BED7CEA0-4A2A-7538-7E8B-2EFD623DFD3D}"/>
              </a:ext>
            </a:extLst>
          </p:cNvPr>
          <p:cNvSpPr txBox="1">
            <a:spLocks/>
          </p:cNvSpPr>
          <p:nvPr/>
        </p:nvSpPr>
        <p:spPr>
          <a:xfrm>
            <a:off x="497297" y="874462"/>
            <a:ext cx="1707269"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Franklin Gothic Medium Cond" panose="020B0606030402020204" pitchFamily="34" charset="0"/>
              </a:rPr>
              <a:t>Grades 3-5</a:t>
            </a:r>
          </a:p>
        </p:txBody>
      </p:sp>
      <p:sp>
        <p:nvSpPr>
          <p:cNvPr id="5" name="Title 8">
            <a:extLst>
              <a:ext uri="{FF2B5EF4-FFF2-40B4-BE49-F238E27FC236}">
                <a16:creationId xmlns:a16="http://schemas.microsoft.com/office/drawing/2014/main" id="{CA08EFB3-1694-7939-B0D1-3FEB65C11501}"/>
              </a:ext>
            </a:extLst>
          </p:cNvPr>
          <p:cNvSpPr txBox="1">
            <a:spLocks/>
          </p:cNvSpPr>
          <p:nvPr/>
        </p:nvSpPr>
        <p:spPr>
          <a:xfrm>
            <a:off x="6402786" y="1069484"/>
            <a:ext cx="1641009" cy="583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Franklin Gothic Medium Cond" panose="020B0606030402020204" pitchFamily="34" charset="0"/>
              </a:rPr>
              <a:t>Grades K-2</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C56A6640-70CC-4B87-C6D3-F36A2F74AA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02786" y="1790637"/>
            <a:ext cx="5396560" cy="3478192"/>
          </a:xfrm>
          <a:prstGeom prst="rect">
            <a:avLst/>
          </a:prstGeom>
          <a:solidFill>
            <a:schemeClr val="bg1"/>
          </a:solidFill>
        </p:spPr>
      </p:pic>
      <p:pic>
        <p:nvPicPr>
          <p:cNvPr id="15" name="Picture 14" descr="A blue outline of a heart and a black background&#10;&#10;Description automatically generated">
            <a:extLst>
              <a:ext uri="{FF2B5EF4-FFF2-40B4-BE49-F238E27FC236}">
                <a16:creationId xmlns:a16="http://schemas.microsoft.com/office/drawing/2014/main" id="{3FA6184F-E8ED-96CD-9564-EED5468A150F}"/>
              </a:ext>
            </a:extLst>
          </p:cNvPr>
          <p:cNvPicPr>
            <a:picLocks noChangeAspect="1"/>
          </p:cNvPicPr>
          <p:nvPr/>
        </p:nvPicPr>
        <p:blipFill>
          <a:blip r:embed="rId3"/>
          <a:stretch>
            <a:fillRect/>
          </a:stretch>
        </p:blipFill>
        <p:spPr>
          <a:xfrm>
            <a:off x="540565" y="1798354"/>
            <a:ext cx="5046689" cy="3907797"/>
          </a:xfrm>
          <a:prstGeom prst="rect">
            <a:avLst/>
          </a:prstGeom>
        </p:spPr>
      </p:pic>
      <p:pic>
        <p:nvPicPr>
          <p:cNvPr id="16" name="Picture 15" descr="A group of blue circles and squares&#10;&#10;Description automatically generated">
            <a:extLst>
              <a:ext uri="{FF2B5EF4-FFF2-40B4-BE49-F238E27FC236}">
                <a16:creationId xmlns:a16="http://schemas.microsoft.com/office/drawing/2014/main" id="{127E4A24-C319-6CD2-A4DB-8E1557467C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71568" y="2199033"/>
            <a:ext cx="4302856" cy="2955770"/>
          </a:xfrm>
          <a:prstGeom prst="rect">
            <a:avLst/>
          </a:prstGeom>
        </p:spPr>
      </p:pic>
      <p:sp>
        <p:nvSpPr>
          <p:cNvPr id="17" name="Title 8">
            <a:extLst>
              <a:ext uri="{FF2B5EF4-FFF2-40B4-BE49-F238E27FC236}">
                <a16:creationId xmlns:a16="http://schemas.microsoft.com/office/drawing/2014/main" id="{4B9D6975-C0DE-CA96-1F21-1FDD2FDAAC0B}"/>
              </a:ext>
            </a:extLst>
          </p:cNvPr>
          <p:cNvSpPr txBox="1">
            <a:spLocks/>
          </p:cNvSpPr>
          <p:nvPr/>
        </p:nvSpPr>
        <p:spPr>
          <a:xfrm>
            <a:off x="6402786" y="5414603"/>
            <a:ext cx="5396560" cy="901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Medium Cond" panose="020B0606030402020204" pitchFamily="34" charset="0"/>
              </a:rPr>
              <a:t>Then move on to going over your shape lines with marker.</a:t>
            </a:r>
          </a:p>
        </p:txBody>
      </p:sp>
      <p:sp>
        <p:nvSpPr>
          <p:cNvPr id="18" name="Title 8">
            <a:extLst>
              <a:ext uri="{FF2B5EF4-FFF2-40B4-BE49-F238E27FC236}">
                <a16:creationId xmlns:a16="http://schemas.microsoft.com/office/drawing/2014/main" id="{7402F31F-7168-624B-B11C-B234CCA33AEE}"/>
              </a:ext>
            </a:extLst>
          </p:cNvPr>
          <p:cNvSpPr txBox="1">
            <a:spLocks/>
          </p:cNvSpPr>
          <p:nvPr/>
        </p:nvSpPr>
        <p:spPr>
          <a:xfrm>
            <a:off x="537443" y="5733199"/>
            <a:ext cx="3549597" cy="583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Medium Cond" panose="020B0606030402020204" pitchFamily="34" charset="0"/>
              </a:rPr>
              <a:t>Then move on to step 2.</a:t>
            </a:r>
          </a:p>
        </p:txBody>
      </p:sp>
    </p:spTree>
    <p:extLst>
      <p:ext uri="{BB962C8B-B14F-4D97-AF65-F5344CB8AC3E}">
        <p14:creationId xmlns:p14="http://schemas.microsoft.com/office/powerpoint/2010/main" val="3862876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txBox="1">
            <a:spLocks/>
          </p:cNvSpPr>
          <p:nvPr/>
        </p:nvSpPr>
        <p:spPr>
          <a:xfrm>
            <a:off x="376374" y="1341601"/>
            <a:ext cx="3466577" cy="1066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Franklin Gothic Medium Cond" panose="020B0606030402020204" pitchFamily="34" charset="0"/>
              </a:rPr>
              <a:t>Draw 4-6 lines using your ruler.</a:t>
            </a:r>
          </a:p>
        </p:txBody>
      </p:sp>
      <p:sp>
        <p:nvSpPr>
          <p:cNvPr id="8" name="Title 8"/>
          <p:cNvSpPr txBox="1">
            <a:spLocks/>
          </p:cNvSpPr>
          <p:nvPr/>
        </p:nvSpPr>
        <p:spPr>
          <a:xfrm>
            <a:off x="376374" y="254368"/>
            <a:ext cx="974558" cy="10943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solidFill>
                  <a:schemeClr val="accent1"/>
                </a:solidFill>
                <a:latin typeface="Franklin Gothic Medium Cond" panose="020B0606030402020204" pitchFamily="34" charset="0"/>
              </a:rPr>
              <a:t>2.</a:t>
            </a:r>
          </a:p>
        </p:txBody>
      </p:sp>
      <p:sp>
        <p:nvSpPr>
          <p:cNvPr id="4" name="Title 8">
            <a:extLst>
              <a:ext uri="{FF2B5EF4-FFF2-40B4-BE49-F238E27FC236}">
                <a16:creationId xmlns:a16="http://schemas.microsoft.com/office/drawing/2014/main" id="{BED7CEA0-4A2A-7538-7E8B-2EFD623DFD3D}"/>
              </a:ext>
            </a:extLst>
          </p:cNvPr>
          <p:cNvSpPr txBox="1">
            <a:spLocks/>
          </p:cNvSpPr>
          <p:nvPr/>
        </p:nvSpPr>
        <p:spPr>
          <a:xfrm>
            <a:off x="10335458" y="0"/>
            <a:ext cx="1707269"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Franklin Gothic Medium Cond" panose="020B0606030402020204" pitchFamily="34" charset="0"/>
              </a:rPr>
              <a:t>Grades 3-5</a:t>
            </a:r>
          </a:p>
        </p:txBody>
      </p:sp>
      <p:grpSp>
        <p:nvGrpSpPr>
          <p:cNvPr id="6" name="Group 5">
            <a:extLst>
              <a:ext uri="{FF2B5EF4-FFF2-40B4-BE49-F238E27FC236}">
                <a16:creationId xmlns:a16="http://schemas.microsoft.com/office/drawing/2014/main" id="{C287DC4A-E313-D65B-3D11-2E0F212AFD77}"/>
              </a:ext>
            </a:extLst>
          </p:cNvPr>
          <p:cNvGrpSpPr/>
          <p:nvPr/>
        </p:nvGrpSpPr>
        <p:grpSpPr>
          <a:xfrm>
            <a:off x="4162525" y="921187"/>
            <a:ext cx="7048715" cy="5566110"/>
            <a:chOff x="3766327" y="1125600"/>
            <a:chExt cx="6449435" cy="5015626"/>
          </a:xfrm>
        </p:grpSpPr>
        <p:pic>
          <p:nvPicPr>
            <p:cNvPr id="7" name="Picture 6" descr="A black background with a black square&#10;&#10;Description automatically generated with medium confidence">
              <a:extLst>
                <a:ext uri="{FF2B5EF4-FFF2-40B4-BE49-F238E27FC236}">
                  <a16:creationId xmlns:a16="http://schemas.microsoft.com/office/drawing/2014/main" id="{8FA06D55-8904-A16E-1E63-63A08F9DCDCF}"/>
                </a:ext>
              </a:extLst>
            </p:cNvPr>
            <p:cNvPicPr>
              <a:picLocks noChangeAspect="1"/>
            </p:cNvPicPr>
            <p:nvPr/>
          </p:nvPicPr>
          <p:blipFill>
            <a:blip r:embed="rId2"/>
            <a:stretch>
              <a:fillRect/>
            </a:stretch>
          </p:blipFill>
          <p:spPr>
            <a:xfrm>
              <a:off x="3766327" y="1125600"/>
              <a:ext cx="6449434" cy="5015626"/>
            </a:xfrm>
            <a:prstGeom prst="rect">
              <a:avLst/>
            </a:prstGeom>
          </p:spPr>
        </p:pic>
        <p:pic>
          <p:nvPicPr>
            <p:cNvPr id="15" name="Picture 14" descr="A blue outline of a heart and a black background&#10;&#10;Description automatically generated">
              <a:extLst>
                <a:ext uri="{FF2B5EF4-FFF2-40B4-BE49-F238E27FC236}">
                  <a16:creationId xmlns:a16="http://schemas.microsoft.com/office/drawing/2014/main" id="{3FA6184F-E8ED-96CD-9564-EED5468A150F}"/>
                </a:ext>
              </a:extLst>
            </p:cNvPr>
            <p:cNvPicPr>
              <a:picLocks noChangeAspect="1"/>
            </p:cNvPicPr>
            <p:nvPr/>
          </p:nvPicPr>
          <p:blipFill>
            <a:blip r:embed="rId3"/>
            <a:stretch>
              <a:fillRect/>
            </a:stretch>
          </p:blipFill>
          <p:spPr>
            <a:xfrm>
              <a:off x="3766328" y="1141773"/>
              <a:ext cx="6449434" cy="4993983"/>
            </a:xfrm>
            <a:prstGeom prst="rect">
              <a:avLst/>
            </a:prstGeom>
          </p:spPr>
        </p:pic>
      </p:grpSp>
      <p:sp>
        <p:nvSpPr>
          <p:cNvPr id="2" name="Title 8">
            <a:extLst>
              <a:ext uri="{FF2B5EF4-FFF2-40B4-BE49-F238E27FC236}">
                <a16:creationId xmlns:a16="http://schemas.microsoft.com/office/drawing/2014/main" id="{C2968CEC-D651-3BAE-CE46-3ACDBC95D0B5}"/>
              </a:ext>
            </a:extLst>
          </p:cNvPr>
          <p:cNvSpPr txBox="1">
            <a:spLocks/>
          </p:cNvSpPr>
          <p:nvPr/>
        </p:nvSpPr>
        <p:spPr>
          <a:xfrm>
            <a:off x="445824" y="3916200"/>
            <a:ext cx="3397128" cy="180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Franklin Gothic Medium Cond" panose="020B0606030402020204" pitchFamily="34" charset="0"/>
              </a:rPr>
              <a:t>Draw over the shape lines with black marker.</a:t>
            </a:r>
          </a:p>
        </p:txBody>
      </p:sp>
      <p:sp>
        <p:nvSpPr>
          <p:cNvPr id="5" name="Title 8">
            <a:extLst>
              <a:ext uri="{FF2B5EF4-FFF2-40B4-BE49-F238E27FC236}">
                <a16:creationId xmlns:a16="http://schemas.microsoft.com/office/drawing/2014/main" id="{0E0ACCEF-6A23-39FF-D435-0C69753B4330}"/>
              </a:ext>
            </a:extLst>
          </p:cNvPr>
          <p:cNvSpPr txBox="1">
            <a:spLocks/>
          </p:cNvSpPr>
          <p:nvPr/>
        </p:nvSpPr>
        <p:spPr>
          <a:xfrm>
            <a:off x="445823" y="2828967"/>
            <a:ext cx="974558" cy="10943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solidFill>
                  <a:schemeClr val="accent1"/>
                </a:solidFill>
                <a:latin typeface="Franklin Gothic Medium Cond" panose="020B0606030402020204" pitchFamily="34" charset="0"/>
              </a:rPr>
              <a:t>3.</a:t>
            </a:r>
          </a:p>
        </p:txBody>
      </p:sp>
    </p:spTree>
    <p:extLst>
      <p:ext uri="{BB962C8B-B14F-4D97-AF65-F5344CB8AC3E}">
        <p14:creationId xmlns:p14="http://schemas.microsoft.com/office/powerpoint/2010/main" val="1691973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7DDFEBA0-1A3F-3389-D6D7-222AADAB86DC}"/>
              </a:ext>
            </a:extLst>
          </p:cNvPr>
          <p:cNvSpPr txBox="1">
            <a:spLocks/>
          </p:cNvSpPr>
          <p:nvPr/>
        </p:nvSpPr>
        <p:spPr>
          <a:xfrm>
            <a:off x="1" y="175409"/>
            <a:ext cx="12192000"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Franklin Gothic Medium Cond" panose="020B0606030402020204" pitchFamily="34" charset="0"/>
              </a:rPr>
              <a:t>Time to color in the new shapes you made with the lines. </a:t>
            </a:r>
          </a:p>
        </p:txBody>
      </p:sp>
      <p:sp>
        <p:nvSpPr>
          <p:cNvPr id="4" name="Title 8">
            <a:extLst>
              <a:ext uri="{FF2B5EF4-FFF2-40B4-BE49-F238E27FC236}">
                <a16:creationId xmlns:a16="http://schemas.microsoft.com/office/drawing/2014/main" id="{1DE7608E-3816-FD53-91FB-D83B1C80CCA5}"/>
              </a:ext>
            </a:extLst>
          </p:cNvPr>
          <p:cNvSpPr txBox="1">
            <a:spLocks/>
          </p:cNvSpPr>
          <p:nvPr/>
        </p:nvSpPr>
        <p:spPr>
          <a:xfrm>
            <a:off x="685142" y="5615791"/>
            <a:ext cx="10821713"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Franklin Gothic Medium Cond" panose="020B0606030402020204" pitchFamily="34" charset="0"/>
              </a:rPr>
              <a:t>Try to use different colors in each shape to break it up even further.</a:t>
            </a:r>
          </a:p>
        </p:txBody>
      </p:sp>
      <p:pic>
        <p:nvPicPr>
          <p:cNvPr id="5" name="Picture 4" descr="A drawing of a heart&#10;&#10;Description automatically generated">
            <a:extLst>
              <a:ext uri="{FF2B5EF4-FFF2-40B4-BE49-F238E27FC236}">
                <a16:creationId xmlns:a16="http://schemas.microsoft.com/office/drawing/2014/main" id="{B7A639BF-1868-F52E-4095-7C1E52F18FD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916" t="13045" r="16071" b="15968"/>
          <a:stretch/>
        </p:blipFill>
        <p:spPr>
          <a:xfrm rot="863875">
            <a:off x="3509716" y="2346944"/>
            <a:ext cx="3798105" cy="29300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A drawing of a colorful abstract&#10;&#10;Description automatically generated with medium confidence">
            <a:extLst>
              <a:ext uri="{FF2B5EF4-FFF2-40B4-BE49-F238E27FC236}">
                <a16:creationId xmlns:a16="http://schemas.microsoft.com/office/drawing/2014/main" id="{4B9572E6-CD56-1717-37E8-60AFB8FCB2F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l="6543" t="12596" r="7654" b="13951"/>
          <a:stretch/>
        </p:blipFill>
        <p:spPr>
          <a:xfrm rot="579571">
            <a:off x="7295466" y="1683217"/>
            <a:ext cx="4294631" cy="27573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A drawing of different colors&#10;&#10;Description automatically generated">
            <a:extLst>
              <a:ext uri="{FF2B5EF4-FFF2-40B4-BE49-F238E27FC236}">
                <a16:creationId xmlns:a16="http://schemas.microsoft.com/office/drawing/2014/main" id="{A89BC3D3-35D1-EB52-9835-71149376E8B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2928" t="11713" r="13829" b="13513"/>
          <a:stretch/>
        </p:blipFill>
        <p:spPr>
          <a:xfrm>
            <a:off x="685142" y="1535855"/>
            <a:ext cx="2948571" cy="22576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71240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blue background&#10;&#10;Description automatically generated">
            <a:extLst>
              <a:ext uri="{FF2B5EF4-FFF2-40B4-BE49-F238E27FC236}">
                <a16:creationId xmlns:a16="http://schemas.microsoft.com/office/drawing/2014/main" id="{524ACF6C-B500-57BF-FCED-DD28771556A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978" y="0"/>
            <a:ext cx="12168044" cy="6858000"/>
          </a:xfrm>
          <a:prstGeom prst="rect">
            <a:avLst/>
          </a:prstGeom>
        </p:spPr>
      </p:pic>
      <p:sp>
        <p:nvSpPr>
          <p:cNvPr id="2" name="TextBox 1">
            <a:extLst>
              <a:ext uri="{FF2B5EF4-FFF2-40B4-BE49-F238E27FC236}">
                <a16:creationId xmlns:a16="http://schemas.microsoft.com/office/drawing/2014/main" id="{176ED531-7638-0577-D9B7-7D136E6ADFC6}"/>
              </a:ext>
            </a:extLst>
          </p:cNvPr>
          <p:cNvSpPr txBox="1"/>
          <p:nvPr/>
        </p:nvSpPr>
        <p:spPr>
          <a:xfrm>
            <a:off x="904494" y="3049427"/>
            <a:ext cx="8101097" cy="1336263"/>
          </a:xfrm>
          <a:prstGeom prst="rect">
            <a:avLst/>
          </a:prstGeom>
          <a:noFill/>
        </p:spPr>
        <p:txBody>
          <a:bodyPr wrap="square" rtlCol="0">
            <a:spAutoFit/>
          </a:bodyPr>
          <a:lstStyle/>
          <a:p>
            <a:pPr algn="ctr">
              <a:lnSpc>
                <a:spcPts val="9700"/>
              </a:lnSpc>
            </a:pPr>
            <a:r>
              <a:rPr lang="en-US" sz="9600" b="1" dirty="0">
                <a:latin typeface="Century Gothic" panose="020B0502020202020204" pitchFamily="34" charset="0"/>
              </a:rPr>
              <a:t>Stay Curious!</a:t>
            </a:r>
          </a:p>
        </p:txBody>
      </p:sp>
      <p:sp>
        <p:nvSpPr>
          <p:cNvPr id="5" name="Oval 4">
            <a:extLst>
              <a:ext uri="{FF2B5EF4-FFF2-40B4-BE49-F238E27FC236}">
                <a16:creationId xmlns:a16="http://schemas.microsoft.com/office/drawing/2014/main" id="{BA2BC7F9-D252-E70A-3DFC-1B8A37F75ACF}"/>
              </a:ext>
            </a:extLst>
          </p:cNvPr>
          <p:cNvSpPr/>
          <p:nvPr/>
        </p:nvSpPr>
        <p:spPr>
          <a:xfrm rot="543455">
            <a:off x="8966473" y="3895956"/>
            <a:ext cx="2411802" cy="2411802"/>
          </a:xfrm>
          <a:prstGeom prst="ellipse">
            <a:avLst/>
          </a:prstGeom>
          <a:blipFill>
            <a:blip r:embed="rId3"/>
            <a:srcRect/>
            <a:stretch>
              <a:fillRect t="-4186" b="-27756"/>
            </a:stretch>
          </a:blipFill>
          <a:ln w="381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extBox 6">
            <a:extLst>
              <a:ext uri="{FF2B5EF4-FFF2-40B4-BE49-F238E27FC236}">
                <a16:creationId xmlns:a16="http://schemas.microsoft.com/office/drawing/2014/main" id="{0007F01E-37EA-CD9E-DE19-8835568A8FD9}"/>
              </a:ext>
            </a:extLst>
          </p:cNvPr>
          <p:cNvSpPr txBox="1"/>
          <p:nvPr/>
        </p:nvSpPr>
        <p:spPr>
          <a:xfrm>
            <a:off x="6012872" y="5519142"/>
            <a:ext cx="2778796" cy="646331"/>
          </a:xfrm>
          <a:prstGeom prst="rect">
            <a:avLst/>
          </a:prstGeom>
          <a:noFill/>
        </p:spPr>
        <p:txBody>
          <a:bodyPr wrap="square" rtlCol="0">
            <a:spAutoFit/>
          </a:bodyPr>
          <a:lstStyle/>
          <a:p>
            <a:pPr algn="r"/>
            <a:r>
              <a:rPr lang="en-US" b="1" dirty="0">
                <a:latin typeface="Century Gothic" panose="020B0502020202020204" pitchFamily="34" charset="0"/>
              </a:rPr>
              <a:t>Rachel Allen Dillon</a:t>
            </a:r>
          </a:p>
          <a:p>
            <a:pPr algn="r"/>
            <a:r>
              <a:rPr lang="en-US" dirty="0">
                <a:latin typeface="Century Gothic" panose="020B0502020202020204" pitchFamily="34" charset="0"/>
              </a:rPr>
              <a:t>www.RachelDillon.com</a:t>
            </a:r>
          </a:p>
        </p:txBody>
      </p:sp>
      <p:sp>
        <p:nvSpPr>
          <p:cNvPr id="4" name="Content Placeholder 2">
            <a:extLst>
              <a:ext uri="{FF2B5EF4-FFF2-40B4-BE49-F238E27FC236}">
                <a16:creationId xmlns:a16="http://schemas.microsoft.com/office/drawing/2014/main" id="{10C88BE3-42ED-8AA6-93B1-8BE42EB3B188}"/>
              </a:ext>
            </a:extLst>
          </p:cNvPr>
          <p:cNvSpPr txBox="1">
            <a:spLocks/>
          </p:cNvSpPr>
          <p:nvPr/>
        </p:nvSpPr>
        <p:spPr>
          <a:xfrm>
            <a:off x="1254464" y="2580515"/>
            <a:ext cx="4926984" cy="484137"/>
          </a:xfrm>
          <a:prstGeom prst="rect">
            <a:avLst/>
          </a:prstGeom>
        </p:spPr>
        <p:txBody>
          <a:bodyPr vert="horz" lIns="91440" tIns="45720" rIns="91440" bIns="45720" rtlCol="0" anchor="ctr">
            <a:normAutofit fontScale="925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US" b="1" spc="300" dirty="0">
                <a:solidFill>
                  <a:schemeClr val="accent2"/>
                </a:solidFill>
                <a:latin typeface="Century Gothic" panose="020B0502020202020204" pitchFamily="34" charset="0"/>
              </a:rPr>
              <a:t>I HOPE YOU ENJOYED THIS LESSON</a:t>
            </a:r>
          </a:p>
        </p:txBody>
      </p:sp>
      <p:pic>
        <p:nvPicPr>
          <p:cNvPr id="12" name="Picture 11">
            <a:extLst>
              <a:ext uri="{FF2B5EF4-FFF2-40B4-BE49-F238E27FC236}">
                <a16:creationId xmlns:a16="http://schemas.microsoft.com/office/drawing/2014/main" id="{A47D9421-D514-F080-0B8F-8DAF6E06F66A}"/>
              </a:ext>
            </a:extLst>
          </p:cNvPr>
          <p:cNvPicPr>
            <a:picLocks noChangeAspect="1"/>
          </p:cNvPicPr>
          <p:nvPr/>
        </p:nvPicPr>
        <p:blipFill>
          <a:blip r:embed="rId4"/>
          <a:stretch>
            <a:fillRect/>
          </a:stretch>
        </p:blipFill>
        <p:spPr>
          <a:xfrm>
            <a:off x="164398" y="163456"/>
            <a:ext cx="3366522" cy="2311948"/>
          </a:xfrm>
          <a:prstGeom prst="rect">
            <a:avLst/>
          </a:prstGeom>
        </p:spPr>
      </p:pic>
    </p:spTree>
    <p:extLst>
      <p:ext uri="{BB962C8B-B14F-4D97-AF65-F5344CB8AC3E}">
        <p14:creationId xmlns:p14="http://schemas.microsoft.com/office/powerpoint/2010/main" val="302627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222" y="1061889"/>
            <a:ext cx="10670423" cy="810126"/>
          </a:xfrm>
        </p:spPr>
        <p:txBody>
          <a:bodyPr/>
          <a:lstStyle/>
          <a:p>
            <a:r>
              <a:rPr lang="en-US" dirty="0"/>
              <a:t>References</a:t>
            </a:r>
          </a:p>
        </p:txBody>
      </p:sp>
      <p:sp>
        <p:nvSpPr>
          <p:cNvPr id="12" name="Rectangle 11"/>
          <p:cNvSpPr/>
          <p:nvPr/>
        </p:nvSpPr>
        <p:spPr>
          <a:xfrm>
            <a:off x="769222" y="1896551"/>
            <a:ext cx="11132726" cy="3139321"/>
          </a:xfrm>
          <a:prstGeom prst="rect">
            <a:avLst/>
          </a:prstGeom>
        </p:spPr>
        <p:txBody>
          <a:bodyPr wrap="square">
            <a:spAutoFit/>
          </a:bodyPr>
          <a:lstStyle/>
          <a:p>
            <a:r>
              <a:rPr lang="en-US" dirty="0">
                <a:latin typeface="Franklin Gothic Book" panose="020B0503020102020204" pitchFamily="34" charset="0"/>
                <a:hlinkClick r:id="rId2"/>
              </a:rPr>
              <a:t>https://kidskonnect.com/people/pablo-picasso/</a:t>
            </a:r>
            <a:endParaRPr lang="en-US" dirty="0">
              <a:latin typeface="Franklin Gothic Book" panose="020B0503020102020204" pitchFamily="34" charset="0"/>
            </a:endParaRPr>
          </a:p>
          <a:p>
            <a:endParaRPr lang="en-US" dirty="0">
              <a:latin typeface="Franklin Gothic Book" panose="020B0503020102020204" pitchFamily="34" charset="0"/>
            </a:endParaRPr>
          </a:p>
          <a:p>
            <a:r>
              <a:rPr lang="en-US" dirty="0">
                <a:latin typeface="Franklin Gothic Book" panose="020B0503020102020204" pitchFamily="34" charset="0"/>
                <a:hlinkClick r:id="rId3"/>
              </a:rPr>
              <a:t>https://www.youtube.com/watch?v=RlNf5XZDcQs</a:t>
            </a:r>
            <a:endParaRPr lang="en-US" dirty="0">
              <a:latin typeface="Franklin Gothic Book" panose="020B0503020102020204" pitchFamily="34" charset="0"/>
            </a:endParaRPr>
          </a:p>
          <a:p>
            <a:endParaRPr lang="en-US" dirty="0">
              <a:latin typeface="Franklin Gothic Book" panose="020B0503020102020204" pitchFamily="34" charset="0"/>
            </a:endParaRPr>
          </a:p>
          <a:p>
            <a:r>
              <a:rPr lang="en-US" dirty="0">
                <a:latin typeface="Franklin Gothic Book" panose="020B0503020102020204" pitchFamily="34" charset="0"/>
                <a:hlinkClick r:id="rId4"/>
              </a:rPr>
              <a:t>https://www.pablo-ruiz-picasso.net/theme-guitar.php</a:t>
            </a:r>
            <a:r>
              <a:rPr lang="en-US" dirty="0">
                <a:latin typeface="Franklin Gothic Book" panose="020B0503020102020204" pitchFamily="34" charset="0"/>
              </a:rPr>
              <a:t> </a:t>
            </a:r>
          </a:p>
          <a:p>
            <a:endParaRPr lang="en-US" dirty="0">
              <a:latin typeface="Franklin Gothic Book" panose="020B0503020102020204" pitchFamily="34" charset="0"/>
            </a:endParaRPr>
          </a:p>
          <a:p>
            <a:r>
              <a:rPr lang="en-US" dirty="0">
                <a:latin typeface="Franklin Gothic Book" panose="020B0503020102020204" pitchFamily="34" charset="0"/>
              </a:rPr>
              <a:t>Pablo Picasso by Linda Lowery</a:t>
            </a:r>
          </a:p>
          <a:p>
            <a:endParaRPr lang="en-US" dirty="0">
              <a:latin typeface="Franklin Gothic Book" panose="020B0503020102020204" pitchFamily="34" charset="0"/>
            </a:endParaRPr>
          </a:p>
          <a:p>
            <a:r>
              <a:rPr lang="en-US" dirty="0">
                <a:latin typeface="Franklin Gothic Book" panose="020B0503020102020204" pitchFamily="34" charset="0"/>
              </a:rPr>
              <a:t>Getting to Know the Worlds Greatest Artists - Pablo Picasso by Mike </a:t>
            </a:r>
            <a:r>
              <a:rPr lang="en-US" dirty="0" err="1">
                <a:latin typeface="Franklin Gothic Book" panose="020B0503020102020204" pitchFamily="34" charset="0"/>
              </a:rPr>
              <a:t>Venezia</a:t>
            </a:r>
            <a:endParaRPr lang="en-US" dirty="0">
              <a:latin typeface="Franklin Gothic Book" panose="020B0503020102020204" pitchFamily="34" charset="0"/>
            </a:endParaRPr>
          </a:p>
          <a:p>
            <a:endParaRPr lang="en-US" dirty="0">
              <a:latin typeface="Franklin Gothic Book" panose="020B0503020102020204" pitchFamily="34" charset="0"/>
            </a:endParaRPr>
          </a:p>
          <a:p>
            <a:r>
              <a:rPr lang="en-US" dirty="0">
                <a:latin typeface="Franklin Gothic Book" panose="020B0503020102020204" pitchFamily="34" charset="0"/>
                <a:hlinkClick r:id="rId5"/>
              </a:rPr>
              <a:t>https://www.youtube.com/watch?v=POKhJNFlQYE</a:t>
            </a:r>
            <a:r>
              <a:rPr lang="en-US" dirty="0">
                <a:latin typeface="Franklin Gothic Book" panose="020B0503020102020204" pitchFamily="34" charset="0"/>
              </a:rPr>
              <a:t> </a:t>
            </a:r>
          </a:p>
        </p:txBody>
      </p:sp>
    </p:spTree>
    <p:extLst>
      <p:ext uri="{BB962C8B-B14F-4D97-AF65-F5344CB8AC3E}">
        <p14:creationId xmlns:p14="http://schemas.microsoft.com/office/powerpoint/2010/main" val="3221172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1B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4" name="Content Placeholder 2"/>
          <p:cNvSpPr txBox="1">
            <a:spLocks/>
          </p:cNvSpPr>
          <p:nvPr/>
        </p:nvSpPr>
        <p:spPr>
          <a:xfrm>
            <a:off x="786794" y="1170869"/>
            <a:ext cx="3647544" cy="5045428"/>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r>
              <a:rPr lang="en-US" dirty="0">
                <a:solidFill>
                  <a:schemeClr val="bg1"/>
                </a:solidFill>
                <a:latin typeface="Franklin Gothic Medium" panose="020B0603020102020204" pitchFamily="34" charset="0"/>
              </a:rPr>
              <a:t>Pablo struggled with math and would sometimes draw pictures with the numbers and symbols instead of doing the problems.</a:t>
            </a:r>
          </a:p>
          <a:p>
            <a:r>
              <a:rPr lang="en-US" dirty="0">
                <a:solidFill>
                  <a:schemeClr val="bg1"/>
                </a:solidFill>
                <a:latin typeface="Franklin Gothic Medium" panose="020B0603020102020204" pitchFamily="34" charset="0"/>
              </a:rPr>
              <a:t>His dad was a painter and saw that Pablo was a talented artist. </a:t>
            </a:r>
          </a:p>
          <a:p>
            <a:r>
              <a:rPr lang="en-US" dirty="0">
                <a:solidFill>
                  <a:schemeClr val="bg1"/>
                </a:solidFill>
                <a:latin typeface="Franklin Gothic Medium" panose="020B0603020102020204" pitchFamily="34" charset="0"/>
              </a:rPr>
              <a:t>When Pablo was 13, his dad asked him to finish a painting he had started. His dad was so impressed he gave all of his paints and brushes to his son.</a:t>
            </a:r>
          </a:p>
        </p:txBody>
      </p:sp>
      <p:sp>
        <p:nvSpPr>
          <p:cNvPr id="2" name="Title 1"/>
          <p:cNvSpPr>
            <a:spLocks noGrp="1"/>
          </p:cNvSpPr>
          <p:nvPr>
            <p:ph type="ctrTitle"/>
          </p:nvPr>
        </p:nvSpPr>
        <p:spPr>
          <a:xfrm>
            <a:off x="1044371" y="-100251"/>
            <a:ext cx="9144000" cy="1210555"/>
          </a:xfrm>
        </p:spPr>
        <p:txBody>
          <a:bodyPr>
            <a:normAutofit/>
          </a:bodyPr>
          <a:lstStyle/>
          <a:p>
            <a:pPr algn="l"/>
            <a:r>
              <a:rPr lang="en-US" sz="4000" b="0" dirty="0">
                <a:solidFill>
                  <a:schemeClr val="bg1"/>
                </a:solidFill>
                <a:latin typeface="Franklin Gothic Medium Cond" panose="020B0606030402020204" pitchFamily="34" charset="0"/>
              </a:rPr>
              <a:t>Childhood</a:t>
            </a:r>
          </a:p>
        </p:txBody>
      </p:sp>
      <p:sp>
        <p:nvSpPr>
          <p:cNvPr id="5" name="Arc 4"/>
          <p:cNvSpPr/>
          <p:nvPr/>
        </p:nvSpPr>
        <p:spPr>
          <a:xfrm rot="4966564">
            <a:off x="-6268063" y="-5389833"/>
            <a:ext cx="13595553" cy="12122268"/>
          </a:xfrm>
          <a:prstGeom prst="arc">
            <a:avLst/>
          </a:prstGeom>
          <a:ln>
            <a:solidFill>
              <a:schemeClr val="accent1"/>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a:solidFill>
                  <a:schemeClr val="tx1"/>
                </a:solidFill>
                <a:prstDash val="dash"/>
              </a:ln>
              <a:solidFill>
                <a:srgbClr val="FFC000"/>
              </a:solidFill>
              <a:latin typeface="Franklin Gothic Book" panose="020B0503020102020204" pitchFamily="34" charset="0"/>
            </a:endParaRPr>
          </a:p>
        </p:txBody>
      </p:sp>
      <p:sp>
        <p:nvSpPr>
          <p:cNvPr id="6" name="Arc 5"/>
          <p:cNvSpPr/>
          <p:nvPr/>
        </p:nvSpPr>
        <p:spPr>
          <a:xfrm rot="3604727">
            <a:off x="-6801463" y="-3313383"/>
            <a:ext cx="13595553" cy="12122268"/>
          </a:xfrm>
          <a:prstGeom prst="arc">
            <a:avLst/>
          </a:prstGeom>
          <a:ln>
            <a:solidFill>
              <a:schemeClr val="accent1"/>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a:solidFill>
                  <a:schemeClr val="tx1"/>
                </a:solidFill>
                <a:prstDash val="dash"/>
              </a:ln>
              <a:solidFill>
                <a:srgbClr val="FFC000"/>
              </a:solidFill>
              <a:latin typeface="Franklin Gothic Book" panose="020B05030201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4086" y="415227"/>
            <a:ext cx="2803546" cy="3823559"/>
          </a:xfrm>
          <a:prstGeom prst="rect">
            <a:avLst/>
          </a:prstGeom>
          <a:ln>
            <a:solidFill>
              <a:schemeClr val="bg1"/>
            </a:solidFill>
          </a:ln>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78750" y="1711799"/>
            <a:ext cx="3726503" cy="4860656"/>
          </a:xfrm>
          <a:prstGeom prst="rect">
            <a:avLst/>
          </a:prstGeom>
          <a:ln>
            <a:solidFill>
              <a:schemeClr val="bg1"/>
            </a:solidFill>
          </a:ln>
        </p:spPr>
      </p:pic>
      <p:sp>
        <p:nvSpPr>
          <p:cNvPr id="9" name="Content Placeholder 9"/>
          <p:cNvSpPr txBox="1">
            <a:spLocks/>
          </p:cNvSpPr>
          <p:nvPr/>
        </p:nvSpPr>
        <p:spPr>
          <a:xfrm>
            <a:off x="5982346" y="5950585"/>
            <a:ext cx="2130724" cy="895128"/>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0" indent="0" algn="r">
              <a:buNone/>
            </a:pPr>
            <a:r>
              <a:rPr lang="en-US" sz="1500" i="1" dirty="0">
                <a:solidFill>
                  <a:schemeClr val="bg1"/>
                </a:solidFill>
                <a:latin typeface="Franklin Gothic Book" panose="020B0503020102020204" pitchFamily="34" charset="0"/>
              </a:rPr>
              <a:t>A painting done by Pablo at the age of 9.</a:t>
            </a:r>
            <a:endParaRPr lang="en-US" sz="1500" dirty="0">
              <a:solidFill>
                <a:schemeClr val="bg1"/>
              </a:solidFill>
              <a:latin typeface="Franklin Gothic Book" panose="020B0503020102020204" pitchFamily="34" charset="0"/>
            </a:endParaRPr>
          </a:p>
        </p:txBody>
      </p:sp>
      <p:sp>
        <p:nvSpPr>
          <p:cNvPr id="10" name="Content Placeholder 9"/>
          <p:cNvSpPr txBox="1">
            <a:spLocks/>
          </p:cNvSpPr>
          <p:nvPr/>
        </p:nvSpPr>
        <p:spPr>
          <a:xfrm>
            <a:off x="5592417" y="4352724"/>
            <a:ext cx="2328357" cy="895128"/>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0" indent="0" algn="r">
              <a:buNone/>
            </a:pPr>
            <a:r>
              <a:rPr lang="en-US" sz="1500" i="1" dirty="0">
                <a:solidFill>
                  <a:schemeClr val="bg1"/>
                </a:solidFill>
                <a:latin typeface="Franklin Gothic Book" panose="020B0503020102020204" pitchFamily="34" charset="0"/>
              </a:rPr>
              <a:t>Pablo and his little sister.</a:t>
            </a:r>
            <a:endParaRPr lang="en-US" sz="1500" dirty="0">
              <a:solidFill>
                <a:schemeClr val="bg1"/>
              </a:solidFill>
              <a:latin typeface="Franklin Gothic Book" panose="020B0503020102020204" pitchFamily="34" charset="0"/>
            </a:endParaRPr>
          </a:p>
        </p:txBody>
      </p:sp>
    </p:spTree>
    <p:custDataLst>
      <p:tags r:id="rId1"/>
    </p:custDataLst>
    <p:extLst>
      <p:ext uri="{BB962C8B-B14F-4D97-AF65-F5344CB8AC3E}">
        <p14:creationId xmlns:p14="http://schemas.microsoft.com/office/powerpoint/2010/main" val="3327456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48421"/>
            <a:ext cx="6618205" cy="5176434"/>
          </a:xfrm>
          <a:prstGeom prst="rect">
            <a:avLst/>
          </a:prstGeom>
        </p:spPr>
      </p:pic>
      <p:sp>
        <p:nvSpPr>
          <p:cNvPr id="135" name="Rectangle 134">
            <a:extLst>
              <a:ext uri="{FF2B5EF4-FFF2-40B4-BE49-F238E27FC236}">
                <a16:creationId xmlns:a16="http://schemas.microsoft.com/office/drawing/2014/main" id="{8E20FA99-AAAC-4AF3-9FAE-707420324F1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 name="Title 1"/>
          <p:cNvSpPr>
            <a:spLocks noGrp="1"/>
          </p:cNvSpPr>
          <p:nvPr>
            <p:ph type="title"/>
          </p:nvPr>
        </p:nvSpPr>
        <p:spPr>
          <a:xfrm>
            <a:off x="402622" y="-149503"/>
            <a:ext cx="6422849" cy="1676603"/>
          </a:xfrm>
        </p:spPr>
        <p:txBody>
          <a:bodyPr vert="horz" lIns="91440" tIns="45720" rIns="91440" bIns="45720" rtlCol="0" anchor="ctr">
            <a:normAutofit/>
          </a:bodyPr>
          <a:lstStyle/>
          <a:p>
            <a:r>
              <a:rPr lang="en-US" sz="4000" dirty="0">
                <a:latin typeface="Franklin Gothic Medium Cond" panose="020B0606030402020204" pitchFamily="34" charset="0"/>
              </a:rPr>
              <a:t>Art Education</a:t>
            </a:r>
          </a:p>
        </p:txBody>
      </p:sp>
      <p:sp>
        <p:nvSpPr>
          <p:cNvPr id="4" name="Content Placeholder 9"/>
          <p:cNvSpPr txBox="1">
            <a:spLocks/>
          </p:cNvSpPr>
          <p:nvPr/>
        </p:nvSpPr>
        <p:spPr>
          <a:xfrm>
            <a:off x="7784887" y="490480"/>
            <a:ext cx="4004491" cy="3787052"/>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0" indent="0">
              <a:buNone/>
            </a:pPr>
            <a:r>
              <a:rPr lang="en-US" sz="1800" dirty="0">
                <a:solidFill>
                  <a:schemeClr val="tx1"/>
                </a:solidFill>
                <a:latin typeface="Franklin Gothic Medium" panose="020B0603020102020204" pitchFamily="34" charset="0"/>
              </a:rPr>
              <a:t>At 14, Picasso began studying art in Barcelona. In 1897, he enrolled in a fine arts academy in Madrid. He decided art school wasn’t exciting enough, so he left. </a:t>
            </a:r>
          </a:p>
          <a:p>
            <a:pPr marL="0" indent="0">
              <a:buNone/>
            </a:pPr>
            <a:r>
              <a:rPr lang="en-US" sz="1800" dirty="0">
                <a:solidFill>
                  <a:schemeClr val="tx1"/>
                </a:solidFill>
                <a:latin typeface="Franklin Gothic Medium" panose="020B0603020102020204" pitchFamily="34" charset="0"/>
              </a:rPr>
              <a:t>At 19, he travelled to Paris, France. Paris at the time, was a place with a lot of talented and famous artists, and it inspired Picasso.</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59052" y="3429000"/>
            <a:ext cx="2304888" cy="3198937"/>
          </a:xfrm>
          <a:prstGeom prst="rect">
            <a:avLst/>
          </a:prstGeom>
        </p:spPr>
      </p:pic>
      <p:sp>
        <p:nvSpPr>
          <p:cNvPr id="7" name="Content Placeholder 9"/>
          <p:cNvSpPr txBox="1">
            <a:spLocks/>
          </p:cNvSpPr>
          <p:nvPr/>
        </p:nvSpPr>
        <p:spPr>
          <a:xfrm>
            <a:off x="1569493" y="6308658"/>
            <a:ext cx="5048713" cy="319279"/>
          </a:xfrm>
          <a:prstGeom prst="rect">
            <a:avLst/>
          </a:prstGeom>
        </p:spPr>
        <p:txBody>
          <a:bodyPr vert="horz" lIns="91440" tIns="45720" rIns="91440" bIns="45720" rtlCol="0">
            <a:normAutofit fontScale="85000" lnSpcReduction="10000"/>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0" indent="0" algn="r">
              <a:buNone/>
            </a:pPr>
            <a:r>
              <a:rPr lang="en-US" sz="1500" i="1" dirty="0">
                <a:solidFill>
                  <a:schemeClr val="tx2">
                    <a:lumMod val="50000"/>
                  </a:schemeClr>
                </a:solidFill>
                <a:latin typeface="Franklin Gothic Book" panose="020B0503020102020204" pitchFamily="34" charset="0"/>
              </a:rPr>
              <a:t>Science and Charity, 1897 (Picasso was 16 when he painted this)</a:t>
            </a:r>
            <a:endParaRPr lang="en-US" sz="1500" dirty="0">
              <a:solidFill>
                <a:schemeClr val="tx2">
                  <a:lumMod val="50000"/>
                </a:schemeClr>
              </a:solidFill>
              <a:latin typeface="Franklin Gothic Book" panose="020B0503020102020204" pitchFamily="34" charset="0"/>
            </a:endParaRPr>
          </a:p>
        </p:txBody>
      </p:sp>
    </p:spTree>
    <p:custDataLst>
      <p:tags r:id="rId1"/>
    </p:custDataLst>
    <p:extLst>
      <p:ext uri="{BB962C8B-B14F-4D97-AF65-F5344CB8AC3E}">
        <p14:creationId xmlns:p14="http://schemas.microsoft.com/office/powerpoint/2010/main" val="932164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B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9765" y="37351"/>
            <a:ext cx="1923466" cy="1088136"/>
          </a:xfrm>
        </p:spPr>
        <p:txBody>
          <a:bodyPr>
            <a:normAutofit/>
          </a:bodyPr>
          <a:lstStyle/>
          <a:p>
            <a:r>
              <a:rPr lang="en-US" dirty="0">
                <a:solidFill>
                  <a:schemeClr val="bg1"/>
                </a:solidFill>
              </a:rPr>
              <a:t>1901</a:t>
            </a:r>
            <a:endParaRPr lang="en-US" sz="1800" dirty="0">
              <a:solidFill>
                <a:schemeClr val="bg1"/>
              </a:solidFill>
            </a:endParaRPr>
          </a:p>
        </p:txBody>
      </p:sp>
      <p:sp>
        <p:nvSpPr>
          <p:cNvPr id="3" name="Content Placeholder 2"/>
          <p:cNvSpPr>
            <a:spLocks noGrp="1"/>
          </p:cNvSpPr>
          <p:nvPr>
            <p:ph idx="1"/>
          </p:nvPr>
        </p:nvSpPr>
        <p:spPr>
          <a:xfrm>
            <a:off x="699765" y="1089635"/>
            <a:ext cx="4500886" cy="1477173"/>
          </a:xfrm>
        </p:spPr>
        <p:txBody>
          <a:bodyPr>
            <a:normAutofit/>
          </a:bodyPr>
          <a:lstStyle/>
          <a:p>
            <a:pPr marL="45720" indent="0">
              <a:buNone/>
            </a:pPr>
            <a:r>
              <a:rPr lang="en-US" sz="2400" dirty="0">
                <a:solidFill>
                  <a:schemeClr val="bg1"/>
                </a:solidFill>
              </a:rPr>
              <a:t>After Picasso’s best friend died, his work changed. It affected his artwork for years.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09080" y="0"/>
            <a:ext cx="4663440" cy="6858000"/>
          </a:xfrm>
          <a:prstGeom prst="rect">
            <a:avLst/>
          </a:prstGeom>
        </p:spPr>
      </p:pic>
      <p:sp>
        <p:nvSpPr>
          <p:cNvPr id="9" name="Title 1"/>
          <p:cNvSpPr txBox="1">
            <a:spLocks/>
          </p:cNvSpPr>
          <p:nvPr/>
        </p:nvSpPr>
        <p:spPr>
          <a:xfrm>
            <a:off x="1479221" y="2674337"/>
            <a:ext cx="4210379" cy="10881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r>
              <a:rPr lang="en-US" dirty="0">
                <a:solidFill>
                  <a:schemeClr val="bg1"/>
                </a:solidFill>
              </a:rPr>
              <a:t>Questions for you!</a:t>
            </a:r>
            <a:endParaRPr lang="en-US" sz="1800" dirty="0">
              <a:solidFill>
                <a:schemeClr val="bg1"/>
              </a:solidFill>
            </a:endParaRPr>
          </a:p>
        </p:txBody>
      </p:sp>
      <p:grpSp>
        <p:nvGrpSpPr>
          <p:cNvPr id="11" name="Group 10"/>
          <p:cNvGrpSpPr/>
          <p:nvPr/>
        </p:nvGrpSpPr>
        <p:grpSpPr>
          <a:xfrm>
            <a:off x="719280" y="2830818"/>
            <a:ext cx="829106" cy="1088136"/>
            <a:chOff x="-1410411" y="2130269"/>
            <a:chExt cx="829106" cy="1088136"/>
          </a:xfrm>
        </p:grpSpPr>
        <p:sp>
          <p:nvSpPr>
            <p:cNvPr id="5" name="Oval 4"/>
            <p:cNvSpPr/>
            <p:nvPr/>
          </p:nvSpPr>
          <p:spPr>
            <a:xfrm>
              <a:off x="-1410411" y="2374700"/>
              <a:ext cx="739232" cy="7361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1314240" y="2130269"/>
              <a:ext cx="732935" cy="10881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r>
                <a:rPr lang="en-US" sz="6000" dirty="0">
                  <a:solidFill>
                    <a:srgbClr val="1A3D6B"/>
                  </a:solidFill>
                </a:rPr>
                <a:t>?</a:t>
              </a:r>
              <a:endParaRPr lang="en-US" sz="3600" dirty="0">
                <a:solidFill>
                  <a:srgbClr val="1A3D6B"/>
                </a:solidFill>
              </a:endParaRPr>
            </a:p>
          </p:txBody>
        </p:sp>
      </p:grpSp>
      <p:sp>
        <p:nvSpPr>
          <p:cNvPr id="12" name="Content Placeholder 2"/>
          <p:cNvSpPr txBox="1">
            <a:spLocks/>
          </p:cNvSpPr>
          <p:nvPr/>
        </p:nvSpPr>
        <p:spPr>
          <a:xfrm>
            <a:off x="1467740" y="3811425"/>
            <a:ext cx="4066495" cy="1846425"/>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502920" indent="-457200">
              <a:buFont typeface="Arial" pitchFamily="34" charset="0"/>
              <a:buAutoNum type="arabicPeriod"/>
            </a:pPr>
            <a:r>
              <a:rPr lang="en-US" dirty="0">
                <a:solidFill>
                  <a:schemeClr val="bg1"/>
                </a:solidFill>
                <a:latin typeface="Franklin Gothic Medium" panose="020B0603020102020204" pitchFamily="34" charset="0"/>
              </a:rPr>
              <a:t>What do you notice about this painting?</a:t>
            </a:r>
          </a:p>
          <a:p>
            <a:pPr marL="502920" indent="-457200">
              <a:buFont typeface="Arial" pitchFamily="34" charset="0"/>
              <a:buAutoNum type="arabicPeriod"/>
            </a:pPr>
            <a:r>
              <a:rPr lang="en-US" dirty="0">
                <a:solidFill>
                  <a:schemeClr val="bg1"/>
                </a:solidFill>
                <a:latin typeface="Franklin Gothic Medium" panose="020B0603020102020204" pitchFamily="34" charset="0"/>
              </a:rPr>
              <a:t>How does this painting make you feel?</a:t>
            </a:r>
          </a:p>
        </p:txBody>
      </p:sp>
    </p:spTree>
    <p:extLst>
      <p:ext uri="{BB962C8B-B14F-4D97-AF65-F5344CB8AC3E}">
        <p14:creationId xmlns:p14="http://schemas.microsoft.com/office/powerpoint/2010/main" val="1429602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Blue Period </a:t>
            </a:r>
            <a:br>
              <a:rPr lang="en-US" dirty="0"/>
            </a:br>
            <a:r>
              <a:rPr lang="en-US" sz="1800" dirty="0">
                <a:solidFill>
                  <a:schemeClr val="tx1"/>
                </a:solidFill>
              </a:rPr>
              <a:t>(1901-1904)</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7537357" cy="1055230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37357" y="-1"/>
            <a:ext cx="4673692" cy="7178770"/>
          </a:xfrm>
          <a:prstGeom prst="rect">
            <a:avLst/>
          </a:prstGeom>
        </p:spPr>
      </p:pic>
      <p:sp>
        <p:nvSpPr>
          <p:cNvPr id="3" name="Content Placeholder 2"/>
          <p:cNvSpPr>
            <a:spLocks noGrp="1"/>
          </p:cNvSpPr>
          <p:nvPr>
            <p:ph idx="1"/>
          </p:nvPr>
        </p:nvSpPr>
        <p:spPr>
          <a:xfrm>
            <a:off x="405524" y="777872"/>
            <a:ext cx="2536460" cy="3527427"/>
          </a:xfrm>
        </p:spPr>
        <p:txBody>
          <a:bodyPr>
            <a:normAutofit/>
          </a:bodyPr>
          <a:lstStyle/>
          <a:p>
            <a:pPr marL="45720" indent="0">
              <a:buNone/>
            </a:pPr>
            <a:r>
              <a:rPr lang="en-US" dirty="0">
                <a:solidFill>
                  <a:schemeClr val="bg1"/>
                </a:solidFill>
                <a:latin typeface="Franklin Gothic Medium" panose="020B0603020102020204" pitchFamily="34" charset="0"/>
              </a:rPr>
              <a:t>In the Blue Period, (1901-1904) Picasso’s paintings featured lots of blue and green and showed sad scenes, such as a struggling blind man and beggars.</a:t>
            </a:r>
          </a:p>
        </p:txBody>
      </p:sp>
      <p:sp>
        <p:nvSpPr>
          <p:cNvPr id="7" name="Content Placeholder 9"/>
          <p:cNvSpPr txBox="1">
            <a:spLocks/>
          </p:cNvSpPr>
          <p:nvPr/>
        </p:nvSpPr>
        <p:spPr>
          <a:xfrm>
            <a:off x="572593" y="6410436"/>
            <a:ext cx="2130724" cy="895128"/>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0" indent="0">
              <a:buNone/>
            </a:pPr>
            <a:r>
              <a:rPr lang="en-US" sz="1500" i="1" dirty="0">
                <a:solidFill>
                  <a:schemeClr val="bg1"/>
                </a:solidFill>
                <a:latin typeface="Franklin Gothic Medium" panose="020B0603020102020204" pitchFamily="34" charset="0"/>
              </a:rPr>
              <a:t>Self Portrait, 1901</a:t>
            </a:r>
            <a:endParaRPr lang="en-US" sz="1500" dirty="0">
              <a:solidFill>
                <a:schemeClr val="bg1"/>
              </a:solidFill>
              <a:latin typeface="Franklin Gothic Medium" panose="020B0603020102020204" pitchFamily="34" charset="0"/>
            </a:endParaRPr>
          </a:p>
        </p:txBody>
      </p:sp>
      <p:sp>
        <p:nvSpPr>
          <p:cNvPr id="8" name="Content Placeholder 9"/>
          <p:cNvSpPr txBox="1">
            <a:spLocks/>
          </p:cNvSpPr>
          <p:nvPr/>
        </p:nvSpPr>
        <p:spPr>
          <a:xfrm>
            <a:off x="9874203" y="6555373"/>
            <a:ext cx="2130724" cy="895128"/>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0" indent="0" algn="r">
              <a:buNone/>
            </a:pPr>
            <a:r>
              <a:rPr lang="en-US" sz="1500" i="1" dirty="0">
                <a:solidFill>
                  <a:srgbClr val="1A3D6B"/>
                </a:solidFill>
                <a:latin typeface="Franklin Gothic Medium" panose="020B0603020102020204" pitchFamily="34" charset="0"/>
              </a:rPr>
              <a:t>The Tragedy, 1903</a:t>
            </a:r>
            <a:endParaRPr lang="en-US" sz="1500" dirty="0">
              <a:solidFill>
                <a:srgbClr val="1A3D6B"/>
              </a:solidFill>
              <a:latin typeface="Franklin Gothic Medium" panose="020B0603020102020204" pitchFamily="34" charset="0"/>
            </a:endParaRPr>
          </a:p>
        </p:txBody>
      </p:sp>
    </p:spTree>
    <p:extLst>
      <p:ext uri="{BB962C8B-B14F-4D97-AF65-F5344CB8AC3E}">
        <p14:creationId xmlns:p14="http://schemas.microsoft.com/office/powerpoint/2010/main" val="1335491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856B5A6-FF87-428D-B5E7-1ABD70CD3E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2" name="Title 1"/>
          <p:cNvSpPr>
            <a:spLocks noGrp="1"/>
          </p:cNvSpPr>
          <p:nvPr>
            <p:ph type="title"/>
          </p:nvPr>
        </p:nvSpPr>
        <p:spPr>
          <a:xfrm>
            <a:off x="6351693" y="937920"/>
            <a:ext cx="3086039" cy="1828800"/>
          </a:xfrm>
        </p:spPr>
        <p:txBody>
          <a:bodyPr vert="horz" lIns="91440" tIns="45720" rIns="91440" bIns="45720" rtlCol="0" anchor="ctr">
            <a:normAutofit/>
          </a:bodyPr>
          <a:lstStyle/>
          <a:p>
            <a:r>
              <a:rPr lang="en-US" sz="4000" dirty="0">
                <a:solidFill>
                  <a:schemeClr val="bg1"/>
                </a:solidFill>
                <a:latin typeface="Franklin Gothic Medium Cond" panose="020B0606030402020204" pitchFamily="34" charset="0"/>
              </a:rPr>
              <a:t>Blue Period</a:t>
            </a:r>
          </a:p>
        </p:txBody>
      </p:sp>
      <p:sp>
        <p:nvSpPr>
          <p:cNvPr id="4" name="Content Placeholder 9"/>
          <p:cNvSpPr txBox="1">
            <a:spLocks/>
          </p:cNvSpPr>
          <p:nvPr/>
        </p:nvSpPr>
        <p:spPr>
          <a:xfrm>
            <a:off x="6351693" y="2478248"/>
            <a:ext cx="5306908" cy="218900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0" indent="0">
              <a:buNone/>
            </a:pPr>
            <a:r>
              <a:rPr lang="en-US" dirty="0">
                <a:solidFill>
                  <a:schemeClr val="bg1"/>
                </a:solidFill>
                <a:latin typeface="Franklin Gothic Medium" panose="020B0603020102020204" pitchFamily="34" charset="0"/>
              </a:rPr>
              <a:t>Some people really liked Picasso’s blue paintings. While others, like Picasso’s father, thought they were too strange and upsetting.</a:t>
            </a:r>
          </a:p>
          <a:p>
            <a:pPr marL="0" indent="0">
              <a:buNone/>
            </a:pPr>
            <a:r>
              <a:rPr lang="en-US" dirty="0">
                <a:solidFill>
                  <a:schemeClr val="bg1"/>
                </a:solidFill>
                <a:latin typeface="Franklin Gothic Medium" panose="020B0603020102020204" pitchFamily="34" charset="0"/>
              </a:rPr>
              <a:t>This means the paintings were </a:t>
            </a:r>
            <a:r>
              <a:rPr lang="en-US" sz="2800" dirty="0">
                <a:solidFill>
                  <a:schemeClr val="bg1"/>
                </a:solidFill>
                <a:latin typeface="Franklin Gothic Medium" panose="020B0603020102020204" pitchFamily="34" charset="0"/>
              </a:rPr>
              <a:t>controversial. </a:t>
            </a:r>
          </a:p>
        </p:txBody>
      </p:sp>
      <p:sp>
        <p:nvSpPr>
          <p:cNvPr id="7" name="Content Placeholder 9"/>
          <p:cNvSpPr txBox="1">
            <a:spLocks/>
          </p:cNvSpPr>
          <p:nvPr/>
        </p:nvSpPr>
        <p:spPr>
          <a:xfrm>
            <a:off x="6469507" y="6207577"/>
            <a:ext cx="3892717" cy="895128"/>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0" indent="0">
              <a:buNone/>
            </a:pPr>
            <a:r>
              <a:rPr lang="en-US" sz="1500" i="1" dirty="0">
                <a:solidFill>
                  <a:schemeClr val="bg1"/>
                </a:solidFill>
                <a:latin typeface="Franklin Gothic Book" panose="020B0503020102020204" pitchFamily="34" charset="0"/>
              </a:rPr>
              <a:t>Mother and Child, 1902</a:t>
            </a:r>
            <a:endParaRPr lang="en-US" sz="1500" dirty="0">
              <a:solidFill>
                <a:schemeClr val="bg1"/>
              </a:solidFill>
              <a:latin typeface="Franklin Gothic Book" panose="020B050302010202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l="20307" t="4722" r="20518" b="4722"/>
          <a:stretch/>
        </p:blipFill>
        <p:spPr>
          <a:xfrm>
            <a:off x="-98411" y="0"/>
            <a:ext cx="5911344" cy="6858000"/>
          </a:xfrm>
          <a:prstGeom prst="rect">
            <a:avLst/>
          </a:prstGeom>
        </p:spPr>
      </p:pic>
    </p:spTree>
    <p:extLst>
      <p:ext uri="{BB962C8B-B14F-4D97-AF65-F5344CB8AC3E}">
        <p14:creationId xmlns:p14="http://schemas.microsoft.com/office/powerpoint/2010/main" val="256926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2389" y="455840"/>
            <a:ext cx="4293181" cy="757691"/>
          </a:xfrm>
        </p:spPr>
        <p:txBody>
          <a:bodyPr/>
          <a:lstStyle/>
          <a:p>
            <a:r>
              <a:rPr lang="en-US" b="0" dirty="0">
                <a:latin typeface="Franklin Gothic Medium" panose="020B0603020102020204" pitchFamily="34" charset="0"/>
              </a:rPr>
              <a:t>1904</a:t>
            </a:r>
          </a:p>
        </p:txBody>
      </p:sp>
      <p:sp>
        <p:nvSpPr>
          <p:cNvPr id="3" name="Text Placeholder 2"/>
          <p:cNvSpPr>
            <a:spLocks noGrp="1"/>
          </p:cNvSpPr>
          <p:nvPr>
            <p:ph type="body" idx="1"/>
          </p:nvPr>
        </p:nvSpPr>
        <p:spPr>
          <a:xfrm>
            <a:off x="5642389" y="1291772"/>
            <a:ext cx="4940300" cy="2566080"/>
          </a:xfrm>
        </p:spPr>
        <p:txBody>
          <a:bodyPr>
            <a:normAutofit/>
          </a:bodyPr>
          <a:lstStyle/>
          <a:p>
            <a:r>
              <a:rPr lang="en-US" dirty="0">
                <a:solidFill>
                  <a:schemeClr val="tx1"/>
                </a:solidFill>
                <a:latin typeface="Franklin Gothic Book" panose="020B0503020102020204" pitchFamily="34" charset="0"/>
              </a:rPr>
              <a:t>Picasso moved permanently to Paris, and met an artist and model, and fell in love.</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42" y="-282977"/>
            <a:ext cx="4906871" cy="7140977"/>
          </a:xfrm>
          <a:prstGeom prst="rect">
            <a:avLst/>
          </a:prstGeom>
        </p:spPr>
      </p:pic>
      <p:sp>
        <p:nvSpPr>
          <p:cNvPr id="6" name="Title 1"/>
          <p:cNvSpPr txBox="1">
            <a:spLocks/>
          </p:cNvSpPr>
          <p:nvPr/>
        </p:nvSpPr>
        <p:spPr>
          <a:xfrm>
            <a:off x="6402330" y="2494634"/>
            <a:ext cx="4210379" cy="10881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r>
              <a:rPr lang="en-US" dirty="0">
                <a:solidFill>
                  <a:schemeClr val="accent6">
                    <a:lumMod val="75000"/>
                  </a:schemeClr>
                </a:solidFill>
                <a:latin typeface="Franklin Gothic Medium" panose="020B0603020102020204" pitchFamily="34" charset="0"/>
              </a:rPr>
              <a:t>Questions for you!</a:t>
            </a:r>
            <a:endParaRPr lang="en-US" sz="1800" dirty="0">
              <a:solidFill>
                <a:schemeClr val="accent6">
                  <a:lumMod val="75000"/>
                </a:schemeClr>
              </a:solidFill>
              <a:latin typeface="Franklin Gothic Medium" panose="020B0603020102020204" pitchFamily="34" charset="0"/>
            </a:endParaRPr>
          </a:p>
        </p:txBody>
      </p:sp>
      <p:grpSp>
        <p:nvGrpSpPr>
          <p:cNvPr id="7" name="Group 6"/>
          <p:cNvGrpSpPr/>
          <p:nvPr/>
        </p:nvGrpSpPr>
        <p:grpSpPr>
          <a:xfrm>
            <a:off x="5642389" y="2651115"/>
            <a:ext cx="848156" cy="1088136"/>
            <a:chOff x="-1410411" y="2130269"/>
            <a:chExt cx="848156" cy="1088136"/>
          </a:xfrm>
        </p:grpSpPr>
        <p:sp>
          <p:nvSpPr>
            <p:cNvPr id="8" name="Oval 7"/>
            <p:cNvSpPr/>
            <p:nvPr/>
          </p:nvSpPr>
          <p:spPr>
            <a:xfrm>
              <a:off x="-1410411" y="2374700"/>
              <a:ext cx="739232" cy="7361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9" name="Title 1"/>
            <p:cNvSpPr txBox="1">
              <a:spLocks/>
            </p:cNvSpPr>
            <p:nvPr/>
          </p:nvSpPr>
          <p:spPr>
            <a:xfrm>
              <a:off x="-1295190" y="2130269"/>
              <a:ext cx="732935" cy="10881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r>
                <a:rPr lang="en-US" sz="6000" dirty="0">
                  <a:solidFill>
                    <a:schemeClr val="accent6">
                      <a:lumMod val="75000"/>
                    </a:schemeClr>
                  </a:solidFill>
                  <a:latin typeface="Franklin Gothic Medium" panose="020B0603020102020204" pitchFamily="34" charset="0"/>
                </a:rPr>
                <a:t>?</a:t>
              </a:r>
              <a:endParaRPr lang="en-US" sz="3600" dirty="0">
                <a:solidFill>
                  <a:schemeClr val="accent6">
                    <a:lumMod val="75000"/>
                  </a:schemeClr>
                </a:solidFill>
                <a:latin typeface="Franklin Gothic Medium" panose="020B0603020102020204" pitchFamily="34" charset="0"/>
              </a:endParaRPr>
            </a:p>
          </p:txBody>
        </p:sp>
      </p:grpSp>
      <p:sp>
        <p:nvSpPr>
          <p:cNvPr id="10" name="Content Placeholder 2"/>
          <p:cNvSpPr txBox="1">
            <a:spLocks/>
          </p:cNvSpPr>
          <p:nvPr/>
        </p:nvSpPr>
        <p:spPr>
          <a:xfrm>
            <a:off x="6390849" y="3726972"/>
            <a:ext cx="4940300" cy="1269567"/>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502920" indent="-457200">
              <a:buFont typeface="Arial" pitchFamily="34" charset="0"/>
              <a:buAutoNum type="arabicPeriod"/>
            </a:pPr>
            <a:r>
              <a:rPr lang="en-US" dirty="0">
                <a:solidFill>
                  <a:schemeClr val="tx1"/>
                </a:solidFill>
                <a:latin typeface="Franklin Gothic Medium" panose="020B0603020102020204" pitchFamily="34" charset="0"/>
              </a:rPr>
              <a:t>What do you notice about this painting that’s different from the paintings in the blue period?</a:t>
            </a:r>
          </a:p>
          <a:p>
            <a:pPr marL="502920" indent="-457200">
              <a:buFont typeface="Arial" pitchFamily="34" charset="0"/>
              <a:buAutoNum type="arabicPeriod"/>
            </a:pPr>
            <a:r>
              <a:rPr lang="en-US" dirty="0">
                <a:solidFill>
                  <a:schemeClr val="tx1"/>
                </a:solidFill>
                <a:latin typeface="Franklin Gothic Medium" panose="020B0603020102020204" pitchFamily="34" charset="0"/>
              </a:rPr>
              <a:t>How does this painting make you feel?</a:t>
            </a:r>
          </a:p>
        </p:txBody>
      </p:sp>
      <p:sp>
        <p:nvSpPr>
          <p:cNvPr id="11" name="Content Placeholder 9"/>
          <p:cNvSpPr txBox="1">
            <a:spLocks/>
          </p:cNvSpPr>
          <p:nvPr/>
        </p:nvSpPr>
        <p:spPr>
          <a:xfrm>
            <a:off x="5046945" y="6075296"/>
            <a:ext cx="3892717" cy="895128"/>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0" indent="0">
              <a:buNone/>
            </a:pPr>
            <a:r>
              <a:rPr lang="en-US" sz="1500" i="1" dirty="0">
                <a:solidFill>
                  <a:schemeClr val="tx1"/>
                </a:solidFill>
                <a:latin typeface="Franklin Gothic Book" panose="020B0503020102020204" pitchFamily="34" charset="0"/>
              </a:rPr>
              <a:t>Woman with Loaves, 1906</a:t>
            </a:r>
            <a:endParaRPr lang="en-US" sz="15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3716236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5851" y="420699"/>
            <a:ext cx="3711328" cy="757691"/>
          </a:xfrm>
        </p:spPr>
        <p:txBody>
          <a:bodyPr/>
          <a:lstStyle/>
          <a:p>
            <a:r>
              <a:rPr lang="en-US" b="0" dirty="0"/>
              <a:t>Rose Period</a:t>
            </a:r>
          </a:p>
        </p:txBody>
      </p:sp>
      <p:sp>
        <p:nvSpPr>
          <p:cNvPr id="3" name="Text Placeholder 2"/>
          <p:cNvSpPr>
            <a:spLocks noGrp="1"/>
          </p:cNvSpPr>
          <p:nvPr>
            <p:ph type="body" idx="1"/>
          </p:nvPr>
        </p:nvSpPr>
        <p:spPr>
          <a:xfrm>
            <a:off x="7405852" y="1355509"/>
            <a:ext cx="4481348" cy="2035391"/>
          </a:xfrm>
        </p:spPr>
        <p:txBody>
          <a:bodyPr>
            <a:normAutofit/>
          </a:bodyPr>
          <a:lstStyle/>
          <a:p>
            <a:r>
              <a:rPr lang="en-US" dirty="0">
                <a:solidFill>
                  <a:schemeClr val="tx1"/>
                </a:solidFill>
                <a:latin typeface="Franklin Gothic Book" panose="020B0503020102020204" pitchFamily="34" charset="0"/>
              </a:rPr>
              <a:t>In the Rose Period (1904-1906), Picasso’s paintings featured pink and orange colors. He painted circus people, clowns and portraits.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3485"/>
            <a:ext cx="7081520" cy="6497320"/>
          </a:xfrm>
          <a:prstGeom prst="rect">
            <a:avLst/>
          </a:prstGeom>
        </p:spPr>
      </p:pic>
      <p:sp>
        <p:nvSpPr>
          <p:cNvPr id="5" name="Content Placeholder 9"/>
          <p:cNvSpPr txBox="1">
            <a:spLocks/>
          </p:cNvSpPr>
          <p:nvPr/>
        </p:nvSpPr>
        <p:spPr>
          <a:xfrm>
            <a:off x="639962" y="6253241"/>
            <a:ext cx="3892717" cy="895128"/>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0" indent="0">
              <a:buNone/>
            </a:pPr>
            <a:r>
              <a:rPr lang="en-US" sz="1500" b="1" i="1" dirty="0">
                <a:solidFill>
                  <a:schemeClr val="bg1"/>
                </a:solidFill>
                <a:latin typeface="Franklin Gothic Book" panose="020B0503020102020204" pitchFamily="34" charset="0"/>
              </a:rPr>
              <a:t>Family of </a:t>
            </a:r>
            <a:r>
              <a:rPr lang="en-US" sz="1500" b="1" i="1" dirty="0" err="1">
                <a:solidFill>
                  <a:schemeClr val="bg1"/>
                </a:solidFill>
                <a:latin typeface="Franklin Gothic Book" panose="020B0503020102020204" pitchFamily="34" charset="0"/>
              </a:rPr>
              <a:t>Saltimbanques</a:t>
            </a:r>
            <a:r>
              <a:rPr lang="en-US" sz="1500" b="1" i="1" dirty="0">
                <a:solidFill>
                  <a:schemeClr val="bg1"/>
                </a:solidFill>
                <a:latin typeface="Franklin Gothic Book" panose="020B0503020102020204" pitchFamily="34" charset="0"/>
              </a:rPr>
              <a:t>, 1905</a:t>
            </a:r>
            <a:endParaRPr lang="en-US" sz="1500" b="1" dirty="0">
              <a:solidFill>
                <a:schemeClr val="bg1"/>
              </a:solidFill>
              <a:latin typeface="Franklin Gothic Book" panose="020B05030201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04093" y="3200400"/>
            <a:ext cx="2569761" cy="32089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ontent Placeholder 9"/>
          <p:cNvSpPr txBox="1">
            <a:spLocks/>
          </p:cNvSpPr>
          <p:nvPr/>
        </p:nvSpPr>
        <p:spPr>
          <a:xfrm>
            <a:off x="7224462" y="5971458"/>
            <a:ext cx="3892717" cy="895128"/>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0" indent="0">
              <a:buNone/>
            </a:pPr>
            <a:r>
              <a:rPr lang="en-US" sz="1500" i="1" dirty="0">
                <a:solidFill>
                  <a:schemeClr val="tx1"/>
                </a:solidFill>
                <a:latin typeface="Franklin Gothic Book" panose="020B0503020102020204" pitchFamily="34" charset="0"/>
              </a:rPr>
              <a:t>A Boy with Pipe, </a:t>
            </a:r>
            <a:br>
              <a:rPr lang="en-US" sz="1500" i="1" dirty="0">
                <a:solidFill>
                  <a:schemeClr val="tx1"/>
                </a:solidFill>
                <a:latin typeface="Franklin Gothic Book" panose="020B0503020102020204" pitchFamily="34" charset="0"/>
              </a:rPr>
            </a:br>
            <a:r>
              <a:rPr lang="en-US" sz="1500" i="1" dirty="0">
                <a:solidFill>
                  <a:schemeClr val="tx1"/>
                </a:solidFill>
                <a:latin typeface="Franklin Gothic Book" panose="020B0503020102020204" pitchFamily="34" charset="0"/>
              </a:rPr>
              <a:t>1905</a:t>
            </a:r>
            <a:endParaRPr lang="en-US" sz="15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40706070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TIMING" val="|1.7|4.8|2.9|2.3|2.9|3.4"/>
</p:tagLst>
</file>

<file path=ppt/tags/tag3.xml><?xml version="1.0" encoding="utf-8"?>
<p:tagLst xmlns:a="http://schemas.openxmlformats.org/drawingml/2006/main" xmlns:r="http://schemas.openxmlformats.org/officeDocument/2006/relationships" xmlns:p="http://schemas.openxmlformats.org/presentationml/2006/main">
  <p:tag name="TIMING" val="|0.8"/>
</p:tagLst>
</file>

<file path=ppt/tags/tag4.xml><?xml version="1.0" encoding="utf-8"?>
<p:tagLst xmlns:a="http://schemas.openxmlformats.org/drawingml/2006/main" xmlns:r="http://schemas.openxmlformats.org/officeDocument/2006/relationships" xmlns:p="http://schemas.openxmlformats.org/presentationml/2006/main">
  <p:tag name="TIMING" val="|1.8|2.5|2.9"/>
</p:tagLst>
</file>

<file path=ppt/tags/tag5.xml><?xml version="1.0" encoding="utf-8"?>
<p:tagLst xmlns:a="http://schemas.openxmlformats.org/drawingml/2006/main" xmlns:r="http://schemas.openxmlformats.org/officeDocument/2006/relationships" xmlns:p="http://schemas.openxmlformats.org/presentationml/2006/main">
  <p:tag name="TIMING" val="|1.8|2.5|2.9"/>
</p:tagLst>
</file>

<file path=ppt/tags/tag6.xml><?xml version="1.0" encoding="utf-8"?>
<p:tagLst xmlns:a="http://schemas.openxmlformats.org/drawingml/2006/main" xmlns:r="http://schemas.openxmlformats.org/officeDocument/2006/relationships" xmlns:p="http://schemas.openxmlformats.org/presentationml/2006/main">
  <p:tag name="TIMING" val="|1|3.2|2.3|1.7|1.5|2.4"/>
</p:tagLst>
</file>

<file path=ppt/theme/theme1.xml><?xml version="1.0" encoding="utf-8"?>
<a:theme xmlns:a="http://schemas.openxmlformats.org/drawingml/2006/main" name="Ocean 16x9">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Custom Design">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Narrowish">
      <a:majorFont>
        <a:latin typeface="Articulate Narrow"/>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 painting presentation (widescreen)</Template>
  <TotalTime>13710</TotalTime>
  <Words>1140</Words>
  <Application>Microsoft Office PowerPoint</Application>
  <PresentationFormat>Widescreen</PresentationFormat>
  <Paragraphs>156</Paragraphs>
  <Slides>26</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Century Gothic</vt:lpstr>
      <vt:lpstr>Franklin Gothic Book</vt:lpstr>
      <vt:lpstr>Franklin Gothic Heavy</vt:lpstr>
      <vt:lpstr>Franklin Gothic Medium</vt:lpstr>
      <vt:lpstr>Franklin Gothic Medium Cond</vt:lpstr>
      <vt:lpstr>Ocean 16x9</vt:lpstr>
      <vt:lpstr>Custom Design</vt:lpstr>
      <vt:lpstr>Office Theme</vt:lpstr>
      <vt:lpstr>Pablo  Picasso</vt:lpstr>
      <vt:lpstr>Picasso is from Spain</vt:lpstr>
      <vt:lpstr>Childhood</vt:lpstr>
      <vt:lpstr>Art Education</vt:lpstr>
      <vt:lpstr>1901</vt:lpstr>
      <vt:lpstr>Blue Period  (1901-1904)</vt:lpstr>
      <vt:lpstr>Blue Period</vt:lpstr>
      <vt:lpstr>1904</vt:lpstr>
      <vt:lpstr>Rose Period</vt:lpstr>
      <vt:lpstr>Cubism</vt:lpstr>
      <vt:lpstr>PowerPoint Presentation</vt:lpstr>
      <vt:lpstr>Cubism</vt:lpstr>
      <vt:lpstr>Pablo Picasso was like the weather— changing all the time.  His art style developed and changed from realistic type paintings to more abstract.</vt:lpstr>
      <vt:lpstr>Abstract vs.  Realism</vt:lpstr>
      <vt:lpstr>Fun Facts about Pablo Picasso</vt:lpstr>
      <vt:lpstr>PowerPoint Presentation</vt:lpstr>
      <vt:lpstr>End of Life</vt:lpstr>
      <vt:lpstr>Our Project’s Inspiration</vt:lpstr>
      <vt:lpstr>Cubist Shapes</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Eugene Graves</dc:creator>
  <cp:lastModifiedBy>Rachel Dillon</cp:lastModifiedBy>
  <cp:revision>301</cp:revision>
  <cp:lastPrinted>2024-08-04T18:37:00Z</cp:lastPrinted>
  <dcterms:created xsi:type="dcterms:W3CDTF">2017-07-24T00:11:01Z</dcterms:created>
  <dcterms:modified xsi:type="dcterms:W3CDTF">2024-08-04T19:11:17Z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