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0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7" r:id="rId4"/>
    <p:sldId id="266" r:id="rId5"/>
    <p:sldId id="271" r:id="rId6"/>
    <p:sldId id="272" r:id="rId7"/>
    <p:sldId id="261" r:id="rId8"/>
    <p:sldId id="270" r:id="rId9"/>
    <p:sldId id="263" r:id="rId10"/>
    <p:sldId id="264" r:id="rId11"/>
    <p:sldId id="273" r:id="rId12"/>
    <p:sldId id="275" r:id="rId13"/>
    <p:sldId id="267" r:id="rId14"/>
    <p:sldId id="274" r:id="rId15"/>
    <p:sldId id="276" r:id="rId16"/>
    <p:sldId id="277" r:id="rId17"/>
    <p:sldId id="268" r:id="rId18"/>
    <p:sldId id="279" r:id="rId19"/>
    <p:sldId id="269" r:id="rId20"/>
    <p:sldId id="280" r:id="rId21"/>
    <p:sldId id="278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C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8603FDC-E32A-4AB5-989C-0864C3EAD2B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82296" autoAdjust="0"/>
  </p:normalViewPr>
  <p:slideViewPr>
    <p:cSldViewPr snapToGrid="0">
      <p:cViewPr varScale="1">
        <p:scale>
          <a:sx n="60" d="100"/>
          <a:sy n="60" d="100"/>
        </p:scale>
        <p:origin x="43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Y2 - Wyland - Sea Turtle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Y2 - Wyland - Sea Turtle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Gray whales were migrating at the time and the vision inspired his love for marine life further.  </a:t>
            </a:r>
          </a:p>
          <a:p>
            <a:endParaRPr lang="en-US" sz="1200" dirty="0"/>
          </a:p>
          <a:p>
            <a:r>
              <a:rPr lang="en-US" dirty="0"/>
              <a:t>Image by &lt;a href="https://pixabay.com/users/christels-3741991/?utm_source=link-attribution&amp;utm_medium=referral&amp;utm_campaign=image&amp;utm_content=3194453"&gt;Christel </a:t>
            </a:r>
            <a:r>
              <a:rPr lang="en-US" dirty="0" err="1"/>
              <a:t>SAGNIEZ</a:t>
            </a:r>
            <a:r>
              <a:rPr lang="en-US" dirty="0"/>
              <a:t>&lt;/a&gt; from &lt;a href="https://pixabay.com//?utm_source=link-attribution&amp;utm_medium=referral&amp;utm_campaign=image&amp;utm_content=3194453"&gt;Pixabay&lt;/a&gt;</a:t>
            </a:r>
          </a:p>
          <a:p>
            <a:endParaRPr lang="en-US" dirty="0"/>
          </a:p>
          <a:p>
            <a:r>
              <a:rPr lang="en-US" dirty="0"/>
              <a:t>Image by &lt;a href="https://pixabay.com/users/theotherkev-9436196/?utm_source=link-attribution&amp;utm_medium=referral&amp;utm_campaign=image&amp;utm_content=6588055"&gt;Kev&lt;/a&gt; from &lt;a href="https://pixabay.com//?utm_source=link-attribution&amp;utm_medium=referral&amp;utm_campaign=image&amp;utm_content=6588055"&gt;Pixabay&lt;/a&gt;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4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534070F-52B6-0D75-D272-F7572F3AEE9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Y2 - Wyland - Sea Turtle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AD4F2C-EEDE-6404-0DF0-BC8FBFF1D8A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77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"Art can change the world," he said, "especially on a grand scale."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7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5FA12A5-DF8A-4D52-F3B5-93FC1B470C9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Y2 - Wyland - Sea Turtle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681C98-89BB-6AE1-356D-B41DFC3EF41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8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13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0A83907-D1F8-E46B-4631-EC2505C42FC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Y2 - Wyland - Sea Turtle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5254986-D783-9165-ADFD-B126C617BD1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6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14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B969EE5-8E70-E32B-DCE3-6332EFAAC5C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Y2 - Wyland - Sea Turtle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9D7441-4B94-E571-9A87-4AD366F95E4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3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15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FA710CF4-716F-426C-0263-010E3F0698A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Y2 - Wyland - Sea Turtle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79333A-31E9-8D35-8D27-7E197E14B1B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2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1/12/2025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1/12/2025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1/12/2025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1/12/2025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1/12/2025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1/12/2025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1/12/2025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1/12/2025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1/12/2025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1/12/2025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/>
              <a:pPr/>
              <a:t>1/12/2025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nh6MLBPof8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wMLbOl8clN8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ARGn-9DSFxA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gnaciograywhales.org/project/gray-whale-photographs/" TargetMode="External"/><Relationship Id="rId2" Type="http://schemas.openxmlformats.org/officeDocument/2006/relationships/hyperlink" Target="http://www.presstelegram.com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hyperlink" Target="https://youtu.be/fnh6MLBPof8?si=OB6guPK6a0WXebM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6654" y="2669058"/>
            <a:ext cx="3301207" cy="1080819"/>
          </a:xfrm>
        </p:spPr>
        <p:txBody>
          <a:bodyPr/>
          <a:lstStyle/>
          <a:p>
            <a:r>
              <a:rPr lang="en-US" dirty="0" err="1"/>
              <a:t>Wyland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0258" y="4038600"/>
            <a:ext cx="2636110" cy="990600"/>
          </a:xfrm>
        </p:spPr>
        <p:txBody>
          <a:bodyPr/>
          <a:lstStyle/>
          <a:p>
            <a:r>
              <a:rPr lang="en-US" dirty="0"/>
              <a:t>Robert </a:t>
            </a:r>
            <a:r>
              <a:rPr lang="en-US" dirty="0" err="1"/>
              <a:t>wyland</a:t>
            </a:r>
            <a:endParaRPr lang="en-US" dirty="0"/>
          </a:p>
          <a:p>
            <a:r>
              <a:rPr lang="en-US" sz="1400" dirty="0"/>
              <a:t>1956-Present</a:t>
            </a:r>
          </a:p>
        </p:txBody>
      </p:sp>
      <p:pic>
        <p:nvPicPr>
          <p:cNvPr id="4" name="Picture 3" descr="20100804114112about_theArtist3l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78019" y="0"/>
            <a:ext cx="9681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Wyland’s Whale Murals Are Larger Than Life">
            <a:hlinkClick r:id="" action="ppaction://media"/>
            <a:extLst>
              <a:ext uri="{FF2B5EF4-FFF2-40B4-BE49-F238E27FC236}">
                <a16:creationId xmlns:a16="http://schemas.microsoft.com/office/drawing/2014/main" id="{651F8B45-79CA-F6F5-6DBB-0E46F06715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2926" y="260092"/>
            <a:ext cx="11226148" cy="63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55CB24-FE46-7565-97FD-3E1DBBB02713}"/>
              </a:ext>
            </a:extLst>
          </p:cNvPr>
          <p:cNvSpPr/>
          <p:nvPr/>
        </p:nvSpPr>
        <p:spPr>
          <a:xfrm>
            <a:off x="1422401" y="1309511"/>
            <a:ext cx="9437510" cy="4017637"/>
          </a:xfrm>
          <a:prstGeom prst="roundRect">
            <a:avLst>
              <a:gd name="adj" fmla="val 12839"/>
            </a:avLst>
          </a:prstGeom>
          <a:solidFill>
            <a:schemeClr val="bg1">
              <a:alpha val="86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entury" panose="02040604050505020304" pitchFamily="18" charset="0"/>
              </a:rPr>
              <a:t>Put your name on </a:t>
            </a:r>
            <a:br>
              <a:rPr lang="en-US" sz="6000" b="1" dirty="0">
                <a:solidFill>
                  <a:schemeClr val="tx1"/>
                </a:solidFill>
                <a:latin typeface="Century" panose="02040604050505020304" pitchFamily="18" charset="0"/>
              </a:rPr>
            </a:br>
            <a:r>
              <a:rPr lang="en-US" sz="6000" b="1" dirty="0">
                <a:solidFill>
                  <a:schemeClr val="tx1"/>
                </a:solidFill>
                <a:latin typeface="Century" panose="02040604050505020304" pitchFamily="18" charset="0"/>
              </a:rPr>
              <a:t>your paper</a:t>
            </a:r>
          </a:p>
        </p:txBody>
      </p:sp>
      <p:pic>
        <p:nvPicPr>
          <p:cNvPr id="7" name="Graphic 6" descr="Seaweed with solid fill">
            <a:extLst>
              <a:ext uri="{FF2B5EF4-FFF2-40B4-BE49-F238E27FC236}">
                <a16:creationId xmlns:a16="http://schemas.microsoft.com/office/drawing/2014/main" id="{2F2B8386-DBE0-F689-6805-FD5988E2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8049" y="3461838"/>
            <a:ext cx="1899984" cy="1899984"/>
          </a:xfrm>
          <a:prstGeom prst="rect">
            <a:avLst/>
          </a:prstGeom>
        </p:spPr>
      </p:pic>
      <p:pic>
        <p:nvPicPr>
          <p:cNvPr id="9" name="Graphic 8" descr="Seaweed with solid fill">
            <a:extLst>
              <a:ext uri="{FF2B5EF4-FFF2-40B4-BE49-F238E27FC236}">
                <a16:creationId xmlns:a16="http://schemas.microsoft.com/office/drawing/2014/main" id="{54F7C5BD-85DE-6E62-A38F-F8B14C0B5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1451" y="3463674"/>
            <a:ext cx="1898148" cy="189814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BA3A50A-B898-8179-C4D9-8A93DFA18ABA}"/>
              </a:ext>
            </a:extLst>
          </p:cNvPr>
          <p:cNvSpPr/>
          <p:nvPr/>
        </p:nvSpPr>
        <p:spPr>
          <a:xfrm>
            <a:off x="5398717" y="388537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Orca with solid fill">
            <a:extLst>
              <a:ext uri="{FF2B5EF4-FFF2-40B4-BE49-F238E27FC236}">
                <a16:creationId xmlns:a16="http://schemas.microsoft.com/office/drawing/2014/main" id="{F8C918C0-C422-DC36-CF27-793EB6EAA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44182">
            <a:off x="5114638" y="549490"/>
            <a:ext cx="1962723" cy="19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584" y="314832"/>
            <a:ext cx="4479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Sea Turtle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4231" y="4871843"/>
            <a:ext cx="4634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Art Fundamentals:</a:t>
            </a:r>
          </a:p>
          <a:p>
            <a:pPr marL="342900" indent="-342900">
              <a:buAutoNum type="arabicParenR"/>
            </a:pPr>
            <a:r>
              <a:rPr lang="en-US" dirty="0"/>
              <a:t>Resistance painting</a:t>
            </a:r>
          </a:p>
          <a:p>
            <a:pPr marL="342900" indent="-342900">
              <a:buAutoNum type="arabicParenR"/>
            </a:pPr>
            <a:r>
              <a:rPr lang="en-US" dirty="0"/>
              <a:t>Chemical reaction: salt &amp; water</a:t>
            </a:r>
          </a:p>
          <a:p>
            <a:pPr marL="342900" indent="-342900">
              <a:buAutoNum type="arabicParenR"/>
            </a:pPr>
            <a:r>
              <a:rPr lang="en-US" dirty="0"/>
              <a:t>Texture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CA6FD-205B-D1DF-AAEB-DB256A504485}"/>
              </a:ext>
            </a:extLst>
          </p:cNvPr>
          <p:cNvSpPr txBox="1"/>
          <p:nvPr/>
        </p:nvSpPr>
        <p:spPr>
          <a:xfrm>
            <a:off x="7554231" y="424472"/>
            <a:ext cx="4249185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Art Supplies: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8.5” x 11” Watercolor paper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Watercolor palette or liquid watercolor paint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Crayons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Salt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Paint palette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Paper towels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Water cups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Paintbrush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Pencil &amp; eraser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Scrap paper for underneath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Dosis Medium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0963B-3D95-B644-C50A-31E0A4FA58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208"/>
          <a:stretch/>
        </p:blipFill>
        <p:spPr>
          <a:xfrm>
            <a:off x="508182" y="1178899"/>
            <a:ext cx="6773040" cy="5141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14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97704" y="640681"/>
            <a:ext cx="423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draw a sea turtle together! </a:t>
            </a:r>
            <a:br>
              <a:rPr lang="en-US" dirty="0"/>
            </a:br>
            <a:r>
              <a:rPr lang="en-US" dirty="0"/>
              <a:t>Use pencil lightly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4687A2-28AE-AB62-4A3B-FB6FE3E83BCD}"/>
              </a:ext>
            </a:extLst>
          </p:cNvPr>
          <p:cNvSpPr/>
          <p:nvPr/>
        </p:nvSpPr>
        <p:spPr>
          <a:xfrm>
            <a:off x="409184" y="502182"/>
            <a:ext cx="923330" cy="9233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C27F0E-4354-7ECB-F8D9-E687A24F0290}"/>
              </a:ext>
            </a:extLst>
          </p:cNvPr>
          <p:cNvSpPr/>
          <p:nvPr/>
        </p:nvSpPr>
        <p:spPr>
          <a:xfrm>
            <a:off x="409184" y="1878904"/>
            <a:ext cx="5425857" cy="35535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72572E-B6CC-AA2C-384C-4B44F0B9FEA9}"/>
              </a:ext>
            </a:extLst>
          </p:cNvPr>
          <p:cNvSpPr/>
          <p:nvPr/>
        </p:nvSpPr>
        <p:spPr>
          <a:xfrm>
            <a:off x="6223348" y="1878904"/>
            <a:ext cx="5425857" cy="35535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8A66F2-4E82-459B-F0DF-60844FC8AA4D}"/>
              </a:ext>
            </a:extLst>
          </p:cNvPr>
          <p:cNvSpPr/>
          <p:nvPr/>
        </p:nvSpPr>
        <p:spPr>
          <a:xfrm>
            <a:off x="6223348" y="502182"/>
            <a:ext cx="923330" cy="9233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entury" panose="02040604050505020304" pitchFamily="18" charset="0"/>
              </a:rPr>
              <a:t>2</a:t>
            </a:r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D4F29C-66B4-E715-34D1-BBDDE3BFC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76" y="2728823"/>
            <a:ext cx="2108771" cy="1985561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629A4D-0054-BE12-9AF7-C55E8567A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02" y="2639012"/>
            <a:ext cx="695706" cy="601335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7B3910-D067-B256-14AC-5F483DCA4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24" y="2738254"/>
            <a:ext cx="695706" cy="6013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3B24693-25E0-74A1-9A02-CD829E6E4F7C}"/>
              </a:ext>
            </a:extLst>
          </p:cNvPr>
          <p:cNvSpPr txBox="1"/>
          <p:nvPr/>
        </p:nvSpPr>
        <p:spPr>
          <a:xfrm>
            <a:off x="7411867" y="682712"/>
            <a:ext cx="423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the shell</a:t>
            </a:r>
          </a:p>
        </p:txBody>
      </p:sp>
    </p:spTree>
    <p:extLst>
      <p:ext uri="{BB962C8B-B14F-4D97-AF65-F5344CB8AC3E}">
        <p14:creationId xmlns:p14="http://schemas.microsoft.com/office/powerpoint/2010/main" val="12018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97704" y="640681"/>
            <a:ext cx="423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Put lines on the shell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4687A2-28AE-AB62-4A3B-FB6FE3E83BCD}"/>
              </a:ext>
            </a:extLst>
          </p:cNvPr>
          <p:cNvSpPr/>
          <p:nvPr/>
        </p:nvSpPr>
        <p:spPr>
          <a:xfrm>
            <a:off x="409184" y="502182"/>
            <a:ext cx="923330" cy="9233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entury" panose="02040604050505020304" pitchFamily="18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C27F0E-4354-7ECB-F8D9-E687A24F0290}"/>
              </a:ext>
            </a:extLst>
          </p:cNvPr>
          <p:cNvSpPr/>
          <p:nvPr/>
        </p:nvSpPr>
        <p:spPr>
          <a:xfrm>
            <a:off x="409184" y="1878904"/>
            <a:ext cx="5425857" cy="35535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72572E-B6CC-AA2C-384C-4B44F0B9FEA9}"/>
              </a:ext>
            </a:extLst>
          </p:cNvPr>
          <p:cNvSpPr/>
          <p:nvPr/>
        </p:nvSpPr>
        <p:spPr>
          <a:xfrm>
            <a:off x="6223348" y="1878904"/>
            <a:ext cx="5425857" cy="35535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8A66F2-4E82-459B-F0DF-60844FC8AA4D}"/>
              </a:ext>
            </a:extLst>
          </p:cNvPr>
          <p:cNvSpPr/>
          <p:nvPr/>
        </p:nvSpPr>
        <p:spPr>
          <a:xfrm>
            <a:off x="6223348" y="502182"/>
            <a:ext cx="923330" cy="9233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entury" panose="02040604050505020304" pitchFamily="18" charset="0"/>
              </a:rPr>
              <a:t>4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1A0A3F9-855E-0AEA-A010-E64C45817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23" y="2374900"/>
            <a:ext cx="2341969" cy="2694178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D4F29C-66B4-E715-34D1-BBDDE3BFC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50" y="2678023"/>
            <a:ext cx="2108771" cy="1985561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DEEBF6A-4BA6-5DFF-49D9-50E46381A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70" y="2716616"/>
            <a:ext cx="2098271" cy="1939419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629A4D-0054-BE12-9AF7-C55E8567A1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276" y="2588212"/>
            <a:ext cx="695706" cy="601335"/>
          </a:xfrm>
          <a:prstGeom prst="rect">
            <a:avLst/>
          </a:prstGeom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39747EA-A50F-A155-1BF3-293297699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94" y="2760004"/>
            <a:ext cx="2108771" cy="1985561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714D924-5C67-DEC0-6C3F-DE50A1A4A3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14" y="2798597"/>
            <a:ext cx="2098271" cy="1939419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B664BC-F891-3D3D-63E6-EAA46E6FC8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620" y="2670193"/>
            <a:ext cx="695706" cy="6013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BEF828-58EC-3A9C-2CFA-555050E3EDD9}"/>
              </a:ext>
            </a:extLst>
          </p:cNvPr>
          <p:cNvSpPr txBox="1"/>
          <p:nvPr/>
        </p:nvSpPr>
        <p:spPr>
          <a:xfrm>
            <a:off x="7411867" y="687977"/>
            <a:ext cx="423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front flippers</a:t>
            </a:r>
          </a:p>
        </p:txBody>
      </p:sp>
    </p:spTree>
    <p:extLst>
      <p:ext uri="{BB962C8B-B14F-4D97-AF65-F5344CB8AC3E}">
        <p14:creationId xmlns:p14="http://schemas.microsoft.com/office/powerpoint/2010/main" val="11927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97704" y="640681"/>
            <a:ext cx="423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back flippers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4687A2-28AE-AB62-4A3B-FB6FE3E83BCD}"/>
              </a:ext>
            </a:extLst>
          </p:cNvPr>
          <p:cNvSpPr/>
          <p:nvPr/>
        </p:nvSpPr>
        <p:spPr>
          <a:xfrm>
            <a:off x="409184" y="502182"/>
            <a:ext cx="923330" cy="9233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entury" panose="02040604050505020304" pitchFamily="18" charset="0"/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C27F0E-4354-7ECB-F8D9-E687A24F0290}"/>
              </a:ext>
            </a:extLst>
          </p:cNvPr>
          <p:cNvSpPr/>
          <p:nvPr/>
        </p:nvSpPr>
        <p:spPr>
          <a:xfrm>
            <a:off x="409184" y="1878904"/>
            <a:ext cx="5425857" cy="35535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72572E-B6CC-AA2C-384C-4B44F0B9FEA9}"/>
              </a:ext>
            </a:extLst>
          </p:cNvPr>
          <p:cNvSpPr/>
          <p:nvPr/>
        </p:nvSpPr>
        <p:spPr>
          <a:xfrm>
            <a:off x="6223348" y="1878904"/>
            <a:ext cx="5425857" cy="35535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8A66F2-4E82-459B-F0DF-60844FC8AA4D}"/>
              </a:ext>
            </a:extLst>
          </p:cNvPr>
          <p:cNvSpPr/>
          <p:nvPr/>
        </p:nvSpPr>
        <p:spPr>
          <a:xfrm>
            <a:off x="6223348" y="502182"/>
            <a:ext cx="923330" cy="9233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entury" panose="02040604050505020304" pitchFamily="18" charset="0"/>
              </a:rPr>
              <a:t>6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C6A4A4F-4E55-97B1-EA5F-17DC5867E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68" y="3517393"/>
            <a:ext cx="1252158" cy="1651930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1A0A3F9-855E-0AEA-A010-E64C45817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23" y="2374900"/>
            <a:ext cx="2341969" cy="2694178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335E4A-1A04-5D91-3D1D-4F8786112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206" y="2387599"/>
            <a:ext cx="2510431" cy="2694177"/>
          </a:xfrm>
          <a:prstGeom prst="rect">
            <a:avLst/>
          </a:prstGeom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39747EA-A50F-A155-1BF3-2932976999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94" y="2760004"/>
            <a:ext cx="2108771" cy="1985561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714D924-5C67-DEC0-6C3F-DE50A1A4A3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14" y="2798597"/>
            <a:ext cx="2098271" cy="1939419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B664BC-F891-3D3D-63E6-EAA46E6FC8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620" y="2670193"/>
            <a:ext cx="695706" cy="601335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4F9541-ED7E-962E-B162-3044446F2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18" y="2345265"/>
            <a:ext cx="2341969" cy="2694178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40C5888-B18D-6980-612E-17775EEBF4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89" y="2730369"/>
            <a:ext cx="2108771" cy="1985561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6B20CEB-72DC-9DDF-00AC-997A2240C7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09" y="2768962"/>
            <a:ext cx="2098271" cy="1939419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9F05037-7A90-3DE9-3A39-9646263A32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15" y="2640558"/>
            <a:ext cx="695706" cy="601335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E2A4B94-D0D1-0160-086A-A185B6C2E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72" y="3555361"/>
            <a:ext cx="1252158" cy="16519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CF1F1F-1526-B4BD-AA62-3D278F10E0E7}"/>
              </a:ext>
            </a:extLst>
          </p:cNvPr>
          <p:cNvSpPr txBox="1"/>
          <p:nvPr/>
        </p:nvSpPr>
        <p:spPr>
          <a:xfrm>
            <a:off x="7411867" y="687977"/>
            <a:ext cx="423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the eye, circles on the flippers, and little oxygen bubbles</a:t>
            </a:r>
          </a:p>
        </p:txBody>
      </p:sp>
    </p:spTree>
    <p:extLst>
      <p:ext uri="{BB962C8B-B14F-4D97-AF65-F5344CB8AC3E}">
        <p14:creationId xmlns:p14="http://schemas.microsoft.com/office/powerpoint/2010/main" val="37641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40296" y="374123"/>
            <a:ext cx="564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Begin to watercolor paint. While the paint is still wet, sprinkle salt on the paint.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9902" y="374123"/>
            <a:ext cx="55618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more bubbles. Go over your pencil lines with crayons. You can choose the colors you want your turtle and bubbles to be. </a:t>
            </a:r>
          </a:p>
          <a:p>
            <a:endParaRPr lang="en-US" dirty="0"/>
          </a:p>
          <a:p>
            <a:r>
              <a:rPr lang="en-US" sz="2000" b="1" dirty="0"/>
              <a:t>DO NOT color in the turtle, only outline.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9528"/>
            <a:ext cx="5836635" cy="3675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632" y="1708320"/>
            <a:ext cx="5884107" cy="44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326B6-DF20-E0DD-3A2B-346EF192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nline Media 2" title="Watercolor Technique 1- Water on brush then palette">
            <a:hlinkClick r:id="" action="ppaction://media"/>
            <a:extLst>
              <a:ext uri="{FF2B5EF4-FFF2-40B4-BE49-F238E27FC236}">
                <a16:creationId xmlns:a16="http://schemas.microsoft.com/office/drawing/2014/main" id="{1A3775A1-D68E-B846-FA6D-7166C8C03A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9100" y="182942"/>
            <a:ext cx="11353800" cy="64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3122" y="1414473"/>
            <a:ext cx="29839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fun to mix paint on the paper. Sometimes it takes a small drop of color placed on another to create a swirl of new colors. </a:t>
            </a:r>
          </a:p>
          <a:p>
            <a:endParaRPr lang="en-US" dirty="0"/>
          </a:p>
          <a:p>
            <a:r>
              <a:rPr lang="en-US" dirty="0"/>
              <a:t>If you overlap all the colors together you end up with brown.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58884">
            <a:off x="4110500" y="1096421"/>
            <a:ext cx="7512505" cy="487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371BA7-3887-B851-5575-CE3C108B2802}"/>
              </a:ext>
            </a:extLst>
          </p:cNvPr>
          <p:cNvSpPr txBox="1"/>
          <p:nvPr/>
        </p:nvSpPr>
        <p:spPr>
          <a:xfrm>
            <a:off x="483122" y="38235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Watercolor Tips</a:t>
            </a:r>
          </a:p>
        </p:txBody>
      </p:sp>
    </p:spTree>
    <p:extLst>
      <p:ext uri="{BB962C8B-B14F-4D97-AF65-F5344CB8AC3E}">
        <p14:creationId xmlns:p14="http://schemas.microsoft.com/office/powerpoint/2010/main" val="37938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C96C-7E93-7DC1-6EB1-679B479C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nline Media 2" title="Watercolor Technique - water on paper first">
            <a:hlinkClick r:id="" action="ppaction://media"/>
            <a:extLst>
              <a:ext uri="{FF2B5EF4-FFF2-40B4-BE49-F238E27FC236}">
                <a16:creationId xmlns:a16="http://schemas.microsoft.com/office/drawing/2014/main" id="{D9C9CD02-25C9-217E-02F2-487AA6BC5D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0680" y="166371"/>
            <a:ext cx="11450639" cy="64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1" y="713984"/>
            <a:ext cx="5108038" cy="108813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Robert </a:t>
            </a:r>
            <a:r>
              <a:rPr lang="en-US" b="1" dirty="0" err="1"/>
              <a:t>Wyland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or just, “</a:t>
            </a:r>
            <a:r>
              <a:rPr lang="en-US" b="1" dirty="0" err="1"/>
              <a:t>Wyland</a:t>
            </a:r>
            <a:r>
              <a:rPr lang="en-US" b="1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1" y="2154489"/>
            <a:ext cx="4526279" cy="443984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From Detroit, Michigan</a:t>
            </a:r>
          </a:p>
          <a:p>
            <a:r>
              <a:rPr lang="en-US" sz="1800" dirty="0">
                <a:solidFill>
                  <a:schemeClr val="tx1"/>
                </a:solidFill>
              </a:rPr>
              <a:t>His parents worked in the auto industry</a:t>
            </a:r>
          </a:p>
          <a:p>
            <a:r>
              <a:rPr lang="en-US" sz="1800" dirty="0">
                <a:solidFill>
                  <a:schemeClr val="tx1"/>
                </a:solidFill>
              </a:rPr>
              <a:t>His mom raised him and his three brothers by herself</a:t>
            </a:r>
          </a:p>
          <a:p>
            <a:r>
              <a:rPr lang="en-US" sz="1800" dirty="0">
                <a:solidFill>
                  <a:schemeClr val="tx1"/>
                </a:solidFill>
              </a:rPr>
              <a:t>Inspired by Jacque Cousteau and Rachel Carson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Thought he’d become a marine scientist</a:t>
            </a:r>
          </a:p>
          <a:p>
            <a:r>
              <a:rPr lang="en-US" sz="1800" dirty="0">
                <a:solidFill>
                  <a:schemeClr val="tx1"/>
                </a:solidFill>
              </a:rPr>
              <a:t>Graduated with a fine art degree from the College of Creative Studies in Detroit, Michigan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642" y="713984"/>
            <a:ext cx="7275180" cy="5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9709" y="422695"/>
            <a:ext cx="345919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Last Steps</a:t>
            </a:r>
          </a:p>
          <a:p>
            <a:endParaRPr lang="en-US" dirty="0"/>
          </a:p>
          <a:p>
            <a:r>
              <a:rPr lang="en-US" dirty="0"/>
              <a:t>Watercolor the background around the turtle. </a:t>
            </a:r>
          </a:p>
          <a:p>
            <a:endParaRPr lang="en-US" dirty="0"/>
          </a:p>
          <a:p>
            <a:r>
              <a:rPr lang="en-US" dirty="0"/>
              <a:t>Make different blues by adding more blue when the paper has dried a bit or add water on your brush to make it a lighter blue. </a:t>
            </a:r>
          </a:p>
          <a:p>
            <a:br>
              <a:rPr lang="en-US" dirty="0"/>
            </a:br>
            <a:r>
              <a:rPr lang="en-US" i="1" dirty="0"/>
              <a:t>Add salt to the wet sections.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208"/>
          <a:stretch/>
        </p:blipFill>
        <p:spPr>
          <a:xfrm>
            <a:off x="4331142" y="544792"/>
            <a:ext cx="7357650" cy="5585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79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1534" y="1273603"/>
            <a:ext cx="5414413" cy="541054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b="1" dirty="0">
                <a:solidFill>
                  <a:srgbClr val="7030A0"/>
                </a:solidFill>
              </a:rPr>
              <a:t>References</a:t>
            </a:r>
          </a:p>
          <a:p>
            <a:r>
              <a:rPr lang="en-US" sz="1600" dirty="0">
                <a:solidFill>
                  <a:schemeClr val="tx1"/>
                </a:solidFill>
              </a:rPr>
              <a:t>Artist </a:t>
            </a:r>
            <a:r>
              <a:rPr lang="en-US" sz="1600" dirty="0" err="1">
                <a:solidFill>
                  <a:schemeClr val="tx1"/>
                </a:solidFill>
              </a:rPr>
              <a:t>Wyland</a:t>
            </a:r>
            <a:r>
              <a:rPr lang="en-US" sz="1600" dirty="0">
                <a:solidFill>
                  <a:schemeClr val="tx1"/>
                </a:solidFill>
              </a:rPr>
              <a:t> gives Long Beach the world By John </a:t>
            </a:r>
            <a:r>
              <a:rPr lang="en-US" sz="1600" dirty="0" err="1">
                <a:solidFill>
                  <a:schemeClr val="tx1"/>
                </a:solidFill>
              </a:rPr>
              <a:t>Canalis</a:t>
            </a:r>
            <a:r>
              <a:rPr lang="en-US" sz="1600" dirty="0">
                <a:solidFill>
                  <a:schemeClr val="tx1"/>
                </a:solidFill>
              </a:rPr>
              <a:t>, Staff Writer, </a:t>
            </a:r>
            <a:r>
              <a:rPr lang="en-US" sz="1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http://www.presstelegram.com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Wyland.com </a:t>
            </a:r>
          </a:p>
          <a:p>
            <a:r>
              <a:rPr lang="en-US" sz="1600" dirty="0">
                <a:solidFill>
                  <a:schemeClr val="tx1"/>
                </a:solidFill>
              </a:rPr>
              <a:t>Wylandfoundation.org</a:t>
            </a:r>
          </a:p>
          <a:p>
            <a:r>
              <a:rPr lang="en-US" sz="16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https://sanignaciograywhales.org/project/gray-whale-photographs/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https://youtu.be/fnh6MLBPof8?si=OB6guPK6a0WXebMY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>
                <a:solidFill>
                  <a:schemeClr val="tx1"/>
                </a:solidFill>
              </a:rPr>
              <a:t>https://sevenseasmedia.org/wyland-channelling-environmental-education-into-an-artform/</a:t>
            </a:r>
          </a:p>
          <a:p>
            <a:endParaRPr lang="en-US" sz="1100" dirty="0"/>
          </a:p>
        </p:txBody>
      </p:sp>
      <p:pic>
        <p:nvPicPr>
          <p:cNvPr id="4" name="Picture 3" descr="A turtle in water with bubbles&#10;&#10;Description automatically generated">
            <a:extLst>
              <a:ext uri="{FF2B5EF4-FFF2-40B4-BE49-F238E27FC236}">
                <a16:creationId xmlns:a16="http://schemas.microsoft.com/office/drawing/2014/main" id="{41A611CF-7E12-4C8E-7ECE-7C7956FA4F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03"/>
            <a:ext cx="5414413" cy="40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150" y="-32015"/>
            <a:ext cx="10923699" cy="1077044"/>
          </a:xfrm>
        </p:spPr>
        <p:txBody>
          <a:bodyPr>
            <a:normAutofit/>
          </a:bodyPr>
          <a:lstStyle/>
          <a:p>
            <a:r>
              <a:rPr lang="en-US" b="1" dirty="0"/>
              <a:t>Inspiration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34150" y="1323192"/>
            <a:ext cx="3519398" cy="189897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When </a:t>
            </a:r>
            <a:r>
              <a:rPr lang="en-US" sz="2000" dirty="0" err="1">
                <a:solidFill>
                  <a:schemeClr val="tx1"/>
                </a:solidFill>
              </a:rPr>
              <a:t>Wyland</a:t>
            </a:r>
            <a:r>
              <a:rPr lang="en-US" sz="2000" dirty="0">
                <a:solidFill>
                  <a:schemeClr val="tx1"/>
                </a:solidFill>
              </a:rPr>
              <a:t> was 14 years old he traveled with his family from Detroit, MI to Laguna Beach, CA. It was the first time he saw the ocean.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649" y="3095171"/>
            <a:ext cx="2776723" cy="3058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816" y="-32015"/>
            <a:ext cx="5084184" cy="688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4C0AE7-2D2C-5E58-582C-26F4F5A46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125"/>
            <a:ext cx="12192000" cy="132940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marine animal do you think shocked </a:t>
            </a:r>
            <a:br>
              <a:rPr lang="en-US" sz="3600" dirty="0"/>
            </a:br>
            <a:r>
              <a:rPr lang="en-US" sz="3600" dirty="0"/>
              <a:t>and inspired </a:t>
            </a:r>
            <a:r>
              <a:rPr lang="en-US" sz="3600" dirty="0" err="1"/>
              <a:t>Wyland</a:t>
            </a:r>
            <a:r>
              <a:rPr lang="en-US" sz="3600" dirty="0"/>
              <a:t> during his trip to Laguna Beach?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AB06A6-A067-18D9-EAC2-C595987EDD41}"/>
              </a:ext>
            </a:extLst>
          </p:cNvPr>
          <p:cNvSpPr/>
          <p:nvPr/>
        </p:nvSpPr>
        <p:spPr>
          <a:xfrm>
            <a:off x="587829" y="1894114"/>
            <a:ext cx="3189514" cy="3189514"/>
          </a:xfrm>
          <a:prstGeom prst="ellipse">
            <a:avLst/>
          </a:prstGeom>
          <a:blipFill>
            <a:blip r:embed="rId3"/>
            <a:srcRect/>
            <a:stretch>
              <a:fillRect l="-25074" t="-10267" r="-40489" b="2"/>
            </a:stretch>
          </a:blip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9B4EB-2D6C-4FEF-41F3-BE587C12209C}"/>
              </a:ext>
            </a:extLst>
          </p:cNvPr>
          <p:cNvSpPr txBox="1"/>
          <p:nvPr/>
        </p:nvSpPr>
        <p:spPr>
          <a:xfrm>
            <a:off x="843643" y="5170715"/>
            <a:ext cx="2677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Gray Whale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B3DD72-21F7-E15A-900C-07005E339726}"/>
              </a:ext>
            </a:extLst>
          </p:cNvPr>
          <p:cNvGrpSpPr/>
          <p:nvPr/>
        </p:nvGrpSpPr>
        <p:grpSpPr>
          <a:xfrm>
            <a:off x="4501243" y="1894114"/>
            <a:ext cx="3189514" cy="3738266"/>
            <a:chOff x="4501243" y="1894114"/>
            <a:chExt cx="3189514" cy="373826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0FC09E1-F9A3-F8DF-9638-B497453D66BC}"/>
                </a:ext>
              </a:extLst>
            </p:cNvPr>
            <p:cNvSpPr/>
            <p:nvPr/>
          </p:nvSpPr>
          <p:spPr>
            <a:xfrm>
              <a:off x="4501243" y="1894114"/>
              <a:ext cx="3189514" cy="3189514"/>
            </a:xfrm>
            <a:prstGeom prst="ellipse">
              <a:avLst/>
            </a:prstGeom>
            <a:blipFill>
              <a:blip r:embed="rId4"/>
              <a:srcRect/>
              <a:stretch>
                <a:fillRect l="-19797" t="-33216" r="-10920"/>
              </a:stretch>
            </a:blip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35D9E-7A53-3373-4043-6C4FD8349CA2}"/>
                </a:ext>
              </a:extLst>
            </p:cNvPr>
            <p:cNvSpPr txBox="1"/>
            <p:nvPr/>
          </p:nvSpPr>
          <p:spPr>
            <a:xfrm>
              <a:off x="4757057" y="5170715"/>
              <a:ext cx="2677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Harbor Seal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EC42C-CF77-15E3-239F-A9F873231F7D}"/>
              </a:ext>
            </a:extLst>
          </p:cNvPr>
          <p:cNvGrpSpPr/>
          <p:nvPr/>
        </p:nvGrpSpPr>
        <p:grpSpPr>
          <a:xfrm>
            <a:off x="8414657" y="1894114"/>
            <a:ext cx="3189514" cy="3738266"/>
            <a:chOff x="8414657" y="1894114"/>
            <a:chExt cx="3189514" cy="373826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576DF7-B0A9-BE01-5913-77EEF64E8F41}"/>
                </a:ext>
              </a:extLst>
            </p:cNvPr>
            <p:cNvSpPr/>
            <p:nvPr/>
          </p:nvSpPr>
          <p:spPr>
            <a:xfrm>
              <a:off x="8414657" y="1894114"/>
              <a:ext cx="3189514" cy="3189514"/>
            </a:xfrm>
            <a:prstGeom prst="ellipse">
              <a:avLst/>
            </a:prstGeom>
            <a:blipFill>
              <a:blip r:embed="rId5"/>
              <a:srcRect/>
              <a:stretch>
                <a:fillRect l="-22694" t="-16249" r="-114557" b="-17205"/>
              </a:stretch>
            </a:blip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7345AC-327A-4140-576A-1E08621650B2}"/>
                </a:ext>
              </a:extLst>
            </p:cNvPr>
            <p:cNvSpPr txBox="1"/>
            <p:nvPr/>
          </p:nvSpPr>
          <p:spPr>
            <a:xfrm>
              <a:off x="8670471" y="5170715"/>
              <a:ext cx="2677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Sea Otter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1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rking lot with cars and a mural of dolphins&#10;&#10;Description automatically generated">
            <a:extLst>
              <a:ext uri="{FF2B5EF4-FFF2-40B4-BE49-F238E27FC236}">
                <a16:creationId xmlns:a16="http://schemas.microsoft.com/office/drawing/2014/main" id="{8636E543-AA7C-3470-4E23-86317252F0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1705" r="3440" b="2654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67552" y="1100314"/>
            <a:ext cx="11092647" cy="18759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He moved to California in the late 1970’s.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By the time </a:t>
            </a:r>
            <a:r>
              <a:rPr lang="en-US" sz="1800" dirty="0" err="1">
                <a:solidFill>
                  <a:schemeClr val="tx1"/>
                </a:solidFill>
              </a:rPr>
              <a:t>Wyland</a:t>
            </a:r>
            <a:r>
              <a:rPr lang="en-US" sz="1800" dirty="0">
                <a:solidFill>
                  <a:schemeClr val="tx1"/>
                </a:solidFill>
              </a:rPr>
              <a:t> was 41, 25 art galleries carried his work.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Most of his personal galleries are run by family.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He has created a multi-million-dollar industry.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He splits his time between Hawaii, California, and Florida.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8D311B-35E8-EF0F-08C7-B24B230B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50" y="-32015"/>
            <a:ext cx="10923699" cy="1077044"/>
          </a:xfrm>
        </p:spPr>
        <p:txBody>
          <a:bodyPr>
            <a:normAutofit/>
          </a:bodyPr>
          <a:lstStyle/>
          <a:p>
            <a:r>
              <a:rPr lang="en-US" b="1" dirty="0"/>
              <a:t>Life-Size Whales</a:t>
            </a:r>
          </a:p>
        </p:txBody>
      </p:sp>
    </p:spTree>
    <p:extLst>
      <p:ext uri="{BB962C8B-B14F-4D97-AF65-F5344CB8AC3E}">
        <p14:creationId xmlns:p14="http://schemas.microsoft.com/office/powerpoint/2010/main" val="31174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30" y="659277"/>
            <a:ext cx="7834145" cy="87267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Thinking BIG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6045210" y="813371"/>
            <a:ext cx="5526502" cy="1634176"/>
          </a:xfrm>
          <a:prstGeom prst="rect">
            <a:avLst/>
          </a:prstGeom>
        </p:spPr>
        <p:txBody>
          <a:bodyPr/>
          <a:lstStyle/>
          <a:p>
            <a:r>
              <a:rPr lang="en-US" sz="1600" dirty="0" err="1">
                <a:solidFill>
                  <a:schemeClr val="tx1"/>
                </a:solidFill>
              </a:rPr>
              <a:t>Wyland</a:t>
            </a:r>
            <a:r>
              <a:rPr lang="en-US" sz="1600" dirty="0">
                <a:solidFill>
                  <a:schemeClr val="tx1"/>
                </a:solidFill>
              </a:rPr>
              <a:t> utilizes his career as an artist, to raise awareness on the preservation of marine life.</a:t>
            </a:r>
          </a:p>
          <a:p>
            <a:r>
              <a:rPr lang="en-US" sz="1600" dirty="0">
                <a:solidFill>
                  <a:schemeClr val="tx1"/>
                </a:solidFill>
              </a:rPr>
              <a:t>It’s estimated that his public murals are viewed by more than a billion people every year around the world.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501917" y="5699735"/>
            <a:ext cx="4652194" cy="6897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This was </a:t>
            </a:r>
            <a:r>
              <a:rPr lang="en-US" sz="1400" dirty="0" err="1">
                <a:solidFill>
                  <a:schemeClr val="tx1"/>
                </a:solidFill>
              </a:rPr>
              <a:t>Wyland’s</a:t>
            </a:r>
            <a:r>
              <a:rPr lang="en-US" sz="1400" dirty="0">
                <a:solidFill>
                  <a:schemeClr val="tx1"/>
                </a:solidFill>
              </a:rPr>
              <a:t> first life size mural painted on the side of the Hotel Laguna in Laguna Beach, CA.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9410"/>
            <a:ext cx="5719380" cy="372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353169" y="1852254"/>
            <a:ext cx="236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“Gray Whale and Calf”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Acrylic, 1981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5511114" y="6284351"/>
            <a:ext cx="6950913" cy="5176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1400" dirty="0">
                <a:solidFill>
                  <a:schemeClr val="tx1"/>
                </a:solidFill>
              </a:rPr>
              <a:t>Recreation of his first mural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on the wall outside his Laguna Beach, CA gallery in 2019</a:t>
            </a:r>
          </a:p>
        </p:txBody>
      </p:sp>
      <p:pic>
        <p:nvPicPr>
          <p:cNvPr id="2050" name="Picture 2" descr="a man is painting whale on a large ship ">
            <a:extLst>
              <a:ext uri="{FF2B5EF4-FFF2-40B4-BE49-F238E27FC236}">
                <a16:creationId xmlns:a16="http://schemas.microsoft.com/office/drawing/2014/main" id="{2C5A3814-BDA5-D974-BDB8-A3D262A9A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26773"/>
            <a:ext cx="6324600" cy="417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50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4" b="16083"/>
          <a:stretch/>
        </p:blipFill>
        <p:spPr>
          <a:xfrm>
            <a:off x="0" y="0"/>
            <a:ext cx="12192000" cy="7142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39" y="198826"/>
            <a:ext cx="7834145" cy="87267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100 Whaling Walls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769038" y="1046889"/>
            <a:ext cx="11259675" cy="13443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On average, </a:t>
            </a:r>
            <a:r>
              <a:rPr lang="en-US" dirty="0" err="1">
                <a:solidFill>
                  <a:schemeClr val="tx1"/>
                </a:solidFill>
              </a:rPr>
              <a:t>Wyland’s</a:t>
            </a:r>
            <a:r>
              <a:rPr lang="en-US" dirty="0">
                <a:solidFill>
                  <a:schemeClr val="tx1"/>
                </a:solidFill>
              </a:rPr>
              <a:t> mural’s take about 100 gallons of acrylic paint.</a:t>
            </a:r>
          </a:p>
          <a:p>
            <a:r>
              <a:rPr lang="en-US" dirty="0">
                <a:solidFill>
                  <a:schemeClr val="tx1"/>
                </a:solidFill>
              </a:rPr>
              <a:t>It took him 27 years to complete 100 whaling walls around the globe – 1981-2008. Now he’s restoring some of them and added a new one in 2019 to reach 101 murals.</a:t>
            </a:r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029" y="6229555"/>
            <a:ext cx="4054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Whale Wall #33 Long Beach Convention Center,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Long Beach, California</a:t>
            </a:r>
          </a:p>
        </p:txBody>
      </p:sp>
    </p:spTree>
    <p:extLst>
      <p:ext uri="{BB962C8B-B14F-4D97-AF65-F5344CB8AC3E}">
        <p14:creationId xmlns:p14="http://schemas.microsoft.com/office/powerpoint/2010/main" val="8052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61" y="263538"/>
            <a:ext cx="5101073" cy="108813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Utilizing different mediums and scale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102" y="154622"/>
            <a:ext cx="5007429" cy="4170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111" y="4054795"/>
            <a:ext cx="2498750" cy="220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68061" y="1438352"/>
            <a:ext cx="5727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Wyland</a:t>
            </a:r>
            <a:r>
              <a:rPr lang="en-US" dirty="0"/>
              <a:t> applies his talent to all mediums. From giant true-to-life sized murals, to capturing the natural grace of marine life in sculpture.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30" y="2610649"/>
            <a:ext cx="4572000" cy="3072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035542" y="4557220"/>
            <a:ext cx="3542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his marketing genius comes awareness. His art and name go hand-in-hand with environmental conservation. </a:t>
            </a:r>
          </a:p>
        </p:txBody>
      </p:sp>
    </p:spTree>
    <p:extLst>
      <p:ext uri="{BB962C8B-B14F-4D97-AF65-F5344CB8AC3E}">
        <p14:creationId xmlns:p14="http://schemas.microsoft.com/office/powerpoint/2010/main" val="16893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More than just 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173250"/>
            <a:ext cx="1146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"Cleaning up the Earth is a messy job, but somebody's got to do it," said </a:t>
            </a:r>
            <a:r>
              <a:rPr lang="en-US" i="1" dirty="0" err="1"/>
              <a:t>Wyland</a:t>
            </a:r>
            <a:r>
              <a:rPr lang="en-US" i="1" dirty="0"/>
              <a:t>, 52.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8834" y="1095555"/>
            <a:ext cx="4290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1993, he founded the </a:t>
            </a:r>
            <a:r>
              <a:rPr lang="en-US" sz="2000" dirty="0" err="1"/>
              <a:t>Wyland</a:t>
            </a:r>
            <a:r>
              <a:rPr lang="en-US" sz="2000" dirty="0"/>
              <a:t> Foundation to help children and families across the United States rediscover the importance of environmentalism through public art programs, classroom science education, and live events. </a:t>
            </a:r>
          </a:p>
          <a:p>
            <a:endParaRPr lang="en-US" sz="2000" dirty="0"/>
          </a:p>
          <a:p>
            <a:r>
              <a:rPr lang="en-US" sz="2000" dirty="0"/>
              <a:t>Since its inception, the organization has worked directly with more than one million children</a:t>
            </a:r>
            <a:r>
              <a:rPr lang="en-US" sz="14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5857"/>
            <a:ext cx="7313666" cy="483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B7E3C02-E47E-4702-8BC9-1082997D9C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0</TotalTime>
  <Words>980</Words>
  <Application>Microsoft Office PowerPoint</Application>
  <PresentationFormat>Widescreen</PresentationFormat>
  <Paragraphs>108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Century</vt:lpstr>
      <vt:lpstr>Dosis Medium</vt:lpstr>
      <vt:lpstr>Georgia</vt:lpstr>
      <vt:lpstr>Ocean 16x9</vt:lpstr>
      <vt:lpstr>Wyland</vt:lpstr>
      <vt:lpstr>Robert Wyland  or just, “Wyland”</vt:lpstr>
      <vt:lpstr>Inspiration</vt:lpstr>
      <vt:lpstr>What marine animal do you think shocked  and inspired Wyland during his trip to Laguna Beach?</vt:lpstr>
      <vt:lpstr>Life-Size Whales</vt:lpstr>
      <vt:lpstr>Thinking BIG</vt:lpstr>
      <vt:lpstr>100 Whaling Walls</vt:lpstr>
      <vt:lpstr>Utilizing different mediums and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2016-01-02T20:03:20Z</dcterms:created>
  <dcterms:modified xsi:type="dcterms:W3CDTF">2025-01-12T20:10:10Z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TC028952569991</vt:lpwstr>
  </property>
</Properties>
</file>