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3"/>
  </p:notesMasterIdLst>
  <p:handoutMasterIdLst>
    <p:handoutMasterId r:id="rId24"/>
  </p:handoutMasterIdLst>
  <p:sldIdLst>
    <p:sldId id="257" r:id="rId3"/>
    <p:sldId id="258" r:id="rId4"/>
    <p:sldId id="272" r:id="rId5"/>
    <p:sldId id="310" r:id="rId6"/>
    <p:sldId id="273" r:id="rId7"/>
    <p:sldId id="278" r:id="rId8"/>
    <p:sldId id="271" r:id="rId9"/>
    <p:sldId id="315" r:id="rId10"/>
    <p:sldId id="277" r:id="rId11"/>
    <p:sldId id="316" r:id="rId12"/>
    <p:sldId id="276" r:id="rId13"/>
    <p:sldId id="317" r:id="rId14"/>
    <p:sldId id="274" r:id="rId15"/>
    <p:sldId id="279" r:id="rId16"/>
    <p:sldId id="309" r:id="rId17"/>
    <p:sldId id="268" r:id="rId18"/>
    <p:sldId id="313" r:id="rId19"/>
    <p:sldId id="314" r:id="rId20"/>
    <p:sldId id="264" r:id="rId21"/>
    <p:sldId id="263"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C0BD"/>
    <a:srgbClr val="4FC2BE"/>
    <a:srgbClr val="0C5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744" autoAdjust="0"/>
  </p:normalViewPr>
  <p:slideViewPr>
    <p:cSldViewPr snapToGrid="0">
      <p:cViewPr varScale="1">
        <p:scale>
          <a:sx n="70" d="100"/>
          <a:sy n="70" d="100"/>
        </p:scale>
        <p:origin x="1003" y="58"/>
      </p:cViewPr>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dirty="0"/>
              <a:t>Year One - Resistance</a:t>
            </a:r>
            <a:endParaRPr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57E03411-58E2-43FD-AE1D-AD77DFF8CB20}" type="slidenum">
              <a:rPr/>
              <a:t>‹#›</a:t>
            </a:fld>
            <a:endParaRPr dirty="0"/>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r>
              <a:rPr lang="en-US" dirty="0"/>
              <a:t>Year One - Resistance</a:t>
            </a:r>
            <a:endParaRPr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8DC57A8-AE18-4654-B6AF-04B3577165BE}" type="slidenum">
              <a:rPr/>
              <a:t>‹#›</a:t>
            </a:fld>
            <a:endParaRPr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ikiart.org/en/edgar-dega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Frequently an artist creates a piece to share it with a viewer, like you. They use techniques to keep you interested in their creation, so you spend time in the story they tell with their work. They may create something that you’ve never seen or thought of before, or use methods and tools so that things like paint work differently.</a:t>
            </a:r>
          </a:p>
          <a:p>
            <a:endParaRPr lang="en-US" b="0" i="0" dirty="0">
              <a:solidFill>
                <a:srgbClr val="202124"/>
              </a:solidFill>
              <a:effectLst/>
              <a:latin typeface="Roboto" panose="02000000000000000000" pitchFamily="2" charset="0"/>
            </a:endParaRPr>
          </a:p>
          <a:p>
            <a:r>
              <a:rPr lang="en-US" b="0" i="0" dirty="0">
                <a:solidFill>
                  <a:srgbClr val="202124"/>
                </a:solidFill>
                <a:effectLst/>
                <a:latin typeface="Roboto" panose="02000000000000000000" pitchFamily="2" charset="0"/>
              </a:rPr>
              <a:t>We’re going to look at some of these techniques and apply them to our art project today.</a:t>
            </a:r>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a:t>
            </a:fld>
            <a:endParaRPr lang="en-US" dirty="0"/>
          </a:p>
        </p:txBody>
      </p:sp>
      <p:sp>
        <p:nvSpPr>
          <p:cNvPr id="5" name="Date Placeholder 4">
            <a:extLst>
              <a:ext uri="{FF2B5EF4-FFF2-40B4-BE49-F238E27FC236}">
                <a16:creationId xmlns:a16="http://schemas.microsoft.com/office/drawing/2014/main" id="{D9904269-024E-C7E2-3706-72D96B4384A4}"/>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2680483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&lt;a href='https://www.freepik.com/vectors/background'&gt;Background vector created by macrovector - www.freepik.com&lt;/a&gt;</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11</a:t>
            </a:fld>
            <a:endParaRPr lang="en-US" dirty="0"/>
          </a:p>
        </p:txBody>
      </p:sp>
      <p:sp>
        <p:nvSpPr>
          <p:cNvPr id="5" name="Date Placeholder 4">
            <a:extLst>
              <a:ext uri="{FF2B5EF4-FFF2-40B4-BE49-F238E27FC236}">
                <a16:creationId xmlns:a16="http://schemas.microsoft.com/office/drawing/2014/main" id="{50A35A38-6B47-6105-55C5-BED7823C9CD7}"/>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377814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&lt;a href='https://www.freepik.com/vectors/background'&gt;Background vector created by macrovector - www.freepik.com&lt;/a&gt;</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12</a:t>
            </a:fld>
            <a:endParaRPr lang="en-US" dirty="0"/>
          </a:p>
        </p:txBody>
      </p:sp>
      <p:sp>
        <p:nvSpPr>
          <p:cNvPr id="5" name="Date Placeholder 4">
            <a:extLst>
              <a:ext uri="{FF2B5EF4-FFF2-40B4-BE49-F238E27FC236}">
                <a16:creationId xmlns:a16="http://schemas.microsoft.com/office/drawing/2014/main" id="{50A35A38-6B47-6105-55C5-BED7823C9CD7}"/>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174851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15</a:t>
            </a:fld>
            <a:endParaRPr lang="en-US" dirty="0"/>
          </a:p>
        </p:txBody>
      </p:sp>
      <p:sp>
        <p:nvSpPr>
          <p:cNvPr id="5" name="Date Placeholder 4">
            <a:extLst>
              <a:ext uri="{FF2B5EF4-FFF2-40B4-BE49-F238E27FC236}">
                <a16:creationId xmlns:a16="http://schemas.microsoft.com/office/drawing/2014/main" id="{B2EC7FD3-AA36-C934-9462-74B00C98C18F}"/>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167976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ability to see, hear, or become aware of something through the senses</a:t>
            </a:r>
          </a:p>
          <a:p>
            <a:endParaRPr lang="en-US" b="0" i="0" dirty="0">
              <a:solidFill>
                <a:srgbClr val="202124"/>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C8DC57A8-AE18-4654-B6AF-04B3577165BE}" type="slidenum">
              <a:rPr lang="en-US" smtClean="0"/>
              <a:t>2</a:t>
            </a:fld>
            <a:endParaRPr lang="en-US" dirty="0"/>
          </a:p>
        </p:txBody>
      </p:sp>
      <p:sp>
        <p:nvSpPr>
          <p:cNvPr id="5" name="Date Placeholder 4">
            <a:extLst>
              <a:ext uri="{FF2B5EF4-FFF2-40B4-BE49-F238E27FC236}">
                <a16:creationId xmlns:a16="http://schemas.microsoft.com/office/drawing/2014/main" id="{C237D44B-088A-9A41-4BB1-DB0A48257C39}"/>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52222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by &lt;a href="https://pixabay.com/users/deedster-2541644/?utm_source=link-attribution&amp;amp;utm_medium=referral&amp;amp;utm_campaign=image&amp;amp;utm_content=1658814"&gt;Deedster&lt;/a&gt; from &lt;a href="https://pixabay.com/?utm_source=link-attribution&amp;amp;utm_medium=referral&amp;amp;utm_campaign=image&amp;amp;utm_content=1658814"&gt;Pixabay&lt;/a&gt;</a:t>
            </a:r>
          </a:p>
        </p:txBody>
      </p:sp>
      <p:sp>
        <p:nvSpPr>
          <p:cNvPr id="4" name="Slide Number Placeholder 3"/>
          <p:cNvSpPr>
            <a:spLocks noGrp="1"/>
          </p:cNvSpPr>
          <p:nvPr>
            <p:ph type="sldNum" sz="quarter" idx="5"/>
          </p:nvPr>
        </p:nvSpPr>
        <p:spPr/>
        <p:txBody>
          <a:bodyPr/>
          <a:lstStyle/>
          <a:p>
            <a:fld id="{C8DC57A8-AE18-4654-B6AF-04B3577165BE}" type="slidenum">
              <a:rPr lang="en-US" smtClean="0"/>
              <a:t>4</a:t>
            </a:fld>
            <a:endParaRPr lang="en-US" dirty="0"/>
          </a:p>
        </p:txBody>
      </p:sp>
      <p:sp>
        <p:nvSpPr>
          <p:cNvPr id="5" name="Date Placeholder 4">
            <a:extLst>
              <a:ext uri="{FF2B5EF4-FFF2-40B4-BE49-F238E27FC236}">
                <a16:creationId xmlns:a16="http://schemas.microsoft.com/office/drawing/2014/main" id="{862DCAFC-5E8F-FB73-28D2-29CBFFD27F18}"/>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1409756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57A3"/>
                </a:solidFill>
                <a:effectLst/>
                <a:latin typeface="Roboto" panose="02000000000000000000" pitchFamily="2" charset="0"/>
                <a:hlinkClick r:id="rId3" tooltip="Edgar Degas"/>
              </a:rPr>
              <a:t>Edgar Degas</a:t>
            </a:r>
            <a:r>
              <a:rPr lang="en-US" b="0" i="0" dirty="0">
                <a:solidFill>
                  <a:srgbClr val="000000"/>
                </a:solidFill>
                <a:effectLst/>
                <a:latin typeface="Times New Roman" panose="02020603050405020304" pitchFamily="18" charset="0"/>
              </a:rPr>
              <a:t> </a:t>
            </a:r>
            <a:r>
              <a:rPr lang="en-US" b="0" i="0" dirty="0">
                <a:solidFill>
                  <a:srgbClr val="FFFFFF"/>
                </a:solidFill>
                <a:effectLst/>
                <a:latin typeface="Roboto" panose="02000000000000000000" pitchFamily="2" charset="0"/>
              </a:rPr>
              <a:t>Dancers tying shoes (1883)</a:t>
            </a:r>
            <a:endParaRPr lang="en-US" dirty="0"/>
          </a:p>
        </p:txBody>
      </p:sp>
      <p:sp>
        <p:nvSpPr>
          <p:cNvPr id="4" name="Date Placeholder 3"/>
          <p:cNvSpPr>
            <a:spLocks noGrp="1"/>
          </p:cNvSpPr>
          <p:nvPr>
            <p:ph type="dt" idx="1"/>
          </p:nvPr>
        </p:nvSpPr>
        <p:spPr/>
        <p:txBody>
          <a:bodyPr/>
          <a:lstStyle/>
          <a:p>
            <a:r>
              <a:rPr lang="en-US" dirty="0"/>
              <a:t>Year One - Resistance</a:t>
            </a:r>
          </a:p>
        </p:txBody>
      </p:sp>
      <p:sp>
        <p:nvSpPr>
          <p:cNvPr id="5" name="Slide Number Placeholder 4"/>
          <p:cNvSpPr>
            <a:spLocks noGrp="1"/>
          </p:cNvSpPr>
          <p:nvPr>
            <p:ph type="sldNum" sz="quarter" idx="5"/>
          </p:nvPr>
        </p:nvSpPr>
        <p:spPr/>
        <p:txBody>
          <a:bodyPr/>
          <a:lstStyle/>
          <a:p>
            <a:fld id="{C8DC57A8-AE18-4654-B6AF-04B3577165BE}" type="slidenum">
              <a:rPr lang="en-US" smtClean="0"/>
              <a:t>5</a:t>
            </a:fld>
            <a:endParaRPr lang="en-US" dirty="0"/>
          </a:p>
        </p:txBody>
      </p:sp>
    </p:spTree>
    <p:extLst>
      <p:ext uri="{BB962C8B-B14F-4D97-AF65-F5344CB8AC3E}">
        <p14:creationId xmlns:p14="http://schemas.microsoft.com/office/powerpoint/2010/main" val="421888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https://www.craigshillam.com/works/?nav=y&amp;startrec=41</a:t>
            </a:r>
          </a:p>
          <a:p>
            <a:endParaRPr lang="en-US" dirty="0"/>
          </a:p>
          <a:p>
            <a:r>
              <a:rPr lang="en-US" dirty="0"/>
              <a:t>For example, with lines, a combination of thick and thin lines may be more interesting than all thick or all thin lines.</a:t>
            </a:r>
          </a:p>
        </p:txBody>
      </p:sp>
      <p:sp>
        <p:nvSpPr>
          <p:cNvPr id="4" name="Date Placeholder 3"/>
          <p:cNvSpPr>
            <a:spLocks noGrp="1"/>
          </p:cNvSpPr>
          <p:nvPr>
            <p:ph type="dt" idx="1"/>
          </p:nvPr>
        </p:nvSpPr>
        <p:spPr/>
        <p:txBody>
          <a:bodyPr/>
          <a:lstStyle/>
          <a:p>
            <a:r>
              <a:rPr lang="en-US" dirty="0"/>
              <a:t>Year One - Resistance</a:t>
            </a:r>
          </a:p>
        </p:txBody>
      </p:sp>
      <p:sp>
        <p:nvSpPr>
          <p:cNvPr id="5" name="Slide Number Placeholder 4"/>
          <p:cNvSpPr>
            <a:spLocks noGrp="1"/>
          </p:cNvSpPr>
          <p:nvPr>
            <p:ph type="sldNum" sz="quarter" idx="5"/>
          </p:nvPr>
        </p:nvSpPr>
        <p:spPr/>
        <p:txBody>
          <a:bodyPr/>
          <a:lstStyle/>
          <a:p>
            <a:fld id="{C8DC57A8-AE18-4654-B6AF-04B3577165BE}" type="slidenum">
              <a:rPr lang="en-US" smtClean="0"/>
              <a:t>6</a:t>
            </a:fld>
            <a:endParaRPr lang="en-US" dirty="0"/>
          </a:p>
        </p:txBody>
      </p:sp>
    </p:spTree>
    <p:extLst>
      <p:ext uri="{BB962C8B-B14F-4D97-AF65-F5344CB8AC3E}">
        <p14:creationId xmlns:p14="http://schemas.microsoft.com/office/powerpoint/2010/main" val="2964027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solidFill>
                  <a:srgbClr val="0C5BC0"/>
                </a:solidFill>
              </a:rPr>
              <a:t>If we are on the shore of an ocean we see the water. </a:t>
            </a:r>
            <a:br>
              <a:rPr lang="en-US" dirty="0">
                <a:solidFill>
                  <a:srgbClr val="0C5BC0"/>
                </a:solidFill>
              </a:rPr>
            </a:br>
            <a:br>
              <a:rPr lang="en-US" dirty="0">
                <a:solidFill>
                  <a:srgbClr val="0C5BC0"/>
                </a:solidFill>
              </a:rPr>
            </a:br>
            <a:r>
              <a:rPr lang="en-US" dirty="0">
                <a:solidFill>
                  <a:srgbClr val="0C5BC0"/>
                </a:solidFill>
              </a:rPr>
              <a:t>When we are under the water we see life.</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7</a:t>
            </a:fld>
            <a:endParaRPr lang="en-US" dirty="0"/>
          </a:p>
        </p:txBody>
      </p:sp>
      <p:sp>
        <p:nvSpPr>
          <p:cNvPr id="5" name="Date Placeholder 4">
            <a:extLst>
              <a:ext uri="{FF2B5EF4-FFF2-40B4-BE49-F238E27FC236}">
                <a16:creationId xmlns:a16="http://schemas.microsoft.com/office/drawing/2014/main" id="{7E1AD698-C930-F442-EC82-9C785D1D8E11}"/>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113765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solidFill>
                  <a:srgbClr val="0C5BC0"/>
                </a:solidFill>
              </a:rPr>
              <a:t>If we are on the shore of an ocean we see the water. </a:t>
            </a:r>
            <a:br>
              <a:rPr lang="en-US" dirty="0">
                <a:solidFill>
                  <a:srgbClr val="0C5BC0"/>
                </a:solidFill>
              </a:rPr>
            </a:br>
            <a:br>
              <a:rPr lang="en-US" dirty="0">
                <a:solidFill>
                  <a:srgbClr val="0C5BC0"/>
                </a:solidFill>
              </a:rPr>
            </a:br>
            <a:r>
              <a:rPr lang="en-US" dirty="0">
                <a:solidFill>
                  <a:srgbClr val="0C5BC0"/>
                </a:solidFill>
              </a:rPr>
              <a:t>When we are under the water we see life.</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dirty="0"/>
          </a:p>
        </p:txBody>
      </p:sp>
      <p:sp>
        <p:nvSpPr>
          <p:cNvPr id="5" name="Date Placeholder 4">
            <a:extLst>
              <a:ext uri="{FF2B5EF4-FFF2-40B4-BE49-F238E27FC236}">
                <a16:creationId xmlns:a16="http://schemas.microsoft.com/office/drawing/2014/main" id="{7E1AD698-C930-F442-EC82-9C785D1D8E11}"/>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2343921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&lt;a href='https://www.freepik.com/vectors/background'&gt;Background vector created by vectorpouch - www.freepik.com&lt;/a&gt;</a:t>
            </a:r>
          </a:p>
        </p:txBody>
      </p:sp>
      <p:sp>
        <p:nvSpPr>
          <p:cNvPr id="4" name="Slide Number Placeholder 3"/>
          <p:cNvSpPr>
            <a:spLocks noGrp="1"/>
          </p:cNvSpPr>
          <p:nvPr>
            <p:ph type="sldNum" sz="quarter" idx="5"/>
          </p:nvPr>
        </p:nvSpPr>
        <p:spPr/>
        <p:txBody>
          <a:bodyPr/>
          <a:lstStyle/>
          <a:p>
            <a:fld id="{C8DC57A8-AE18-4654-B6AF-04B3577165BE}" type="slidenum">
              <a:rPr lang="en-US" smtClean="0"/>
              <a:t>9</a:t>
            </a:fld>
            <a:endParaRPr lang="en-US" dirty="0"/>
          </a:p>
        </p:txBody>
      </p:sp>
      <p:sp>
        <p:nvSpPr>
          <p:cNvPr id="5" name="Date Placeholder 4">
            <a:extLst>
              <a:ext uri="{FF2B5EF4-FFF2-40B4-BE49-F238E27FC236}">
                <a16:creationId xmlns:a16="http://schemas.microsoft.com/office/drawing/2014/main" id="{7133E1CA-4111-5C84-F60C-366D4C03B049}"/>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174094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&lt;a href='https://www.freepik.com/vectors/background'&gt;Background vector created by vectorpouch - www.freepik.com&lt;/a&gt;</a:t>
            </a:r>
          </a:p>
        </p:txBody>
      </p:sp>
      <p:sp>
        <p:nvSpPr>
          <p:cNvPr id="4" name="Slide Number Placeholder 3"/>
          <p:cNvSpPr>
            <a:spLocks noGrp="1"/>
          </p:cNvSpPr>
          <p:nvPr>
            <p:ph type="sldNum" sz="quarter" idx="5"/>
          </p:nvPr>
        </p:nvSpPr>
        <p:spPr/>
        <p:txBody>
          <a:bodyPr/>
          <a:lstStyle/>
          <a:p>
            <a:fld id="{C8DC57A8-AE18-4654-B6AF-04B3577165BE}" type="slidenum">
              <a:rPr lang="en-US" smtClean="0"/>
              <a:t>10</a:t>
            </a:fld>
            <a:endParaRPr lang="en-US" dirty="0"/>
          </a:p>
        </p:txBody>
      </p:sp>
      <p:sp>
        <p:nvSpPr>
          <p:cNvPr id="5" name="Date Placeholder 4">
            <a:extLst>
              <a:ext uri="{FF2B5EF4-FFF2-40B4-BE49-F238E27FC236}">
                <a16:creationId xmlns:a16="http://schemas.microsoft.com/office/drawing/2014/main" id="{7133E1CA-4111-5C84-F60C-366D4C03B049}"/>
              </a:ext>
            </a:extLst>
          </p:cNvPr>
          <p:cNvSpPr>
            <a:spLocks noGrp="1"/>
          </p:cNvSpPr>
          <p:nvPr>
            <p:ph type="dt" idx="1"/>
          </p:nvPr>
        </p:nvSpPr>
        <p:spPr/>
        <p:txBody>
          <a:bodyPr/>
          <a:lstStyle/>
          <a:p>
            <a:r>
              <a:rPr lang="en-US" dirty="0"/>
              <a:t>Year One - Resistance</a:t>
            </a:r>
          </a:p>
        </p:txBody>
      </p:sp>
    </p:spTree>
    <p:extLst>
      <p:ext uri="{BB962C8B-B14F-4D97-AF65-F5344CB8AC3E}">
        <p14:creationId xmlns:p14="http://schemas.microsoft.com/office/powerpoint/2010/main" val="3043761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dirty="0"/>
              <a:t>Click to edit Master title style</a:t>
            </a:r>
            <a:endParaRPr dirty="0"/>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3/9/2024</a:t>
            </a:fld>
            <a:endParaRPr dirty="0"/>
          </a:p>
        </p:txBody>
      </p:sp>
      <p:sp>
        <p:nvSpPr>
          <p:cNvPr id="7" name="Footer Placeholder 6"/>
          <p:cNvSpPr>
            <a:spLocks noGrp="1"/>
          </p:cNvSpPr>
          <p:nvPr>
            <p:ph type="ftr" sz="quarter" idx="11"/>
          </p:nvPr>
        </p:nvSpPr>
        <p:spPr/>
        <p:txBody>
          <a:bodyPr/>
          <a:lstStyle/>
          <a:p>
            <a:endParaRPr dirty="0"/>
          </a:p>
        </p:txBody>
      </p:sp>
      <p:sp>
        <p:nvSpPr>
          <p:cNvPr id="8" name="Slide Number Placeholder 7"/>
          <p:cNvSpPr>
            <a:spLocks noGrp="1"/>
          </p:cNvSpPr>
          <p:nvPr>
            <p:ph type="sldNum" sz="quarter" idx="12"/>
          </p:nvPr>
        </p:nvSpPr>
        <p:spPr/>
        <p:txBody>
          <a:bodyPr/>
          <a:lstStyle/>
          <a:p>
            <a:fld id="{022B156B-59AE-415F-B24B-8756D48BB977}" type="slidenum">
              <a:rPr/>
              <a:pPr/>
              <a:t>‹#›</a:t>
            </a:fld>
            <a:endParaRPr dirty="0"/>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97" name="Picture Placeholder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111" name="Picture Placeholder 33"/>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grpSp>
        <p:nvGrpSpPr>
          <p:cNvPr id="112" name="Group 111"/>
          <p:cNvGrpSpPr/>
          <p:nvPr/>
        </p:nvGrpSpPr>
        <p:grpSpPr>
          <a:xfrm>
            <a:off x="5322489" y="34361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125" name="Picture Placeholder 33"/>
          <p:cNvSpPr>
            <a:spLocks noGrp="1" noChangeAspect="1"/>
          </p:cNvSpPr>
          <p:nvPr>
            <p:ph type="pic" sz="quarter" idx="19"/>
          </p:nvPr>
        </p:nvSpPr>
        <p:spPr>
          <a:xfrm>
            <a:off x="5546780" y="3646566"/>
            <a:ext cx="2993366" cy="2305338"/>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126" name="Text Placeholder 3"/>
          <p:cNvSpPr>
            <a:spLocks noGrp="1"/>
          </p:cNvSpPr>
          <p:nvPr>
            <p:ph type="body" sz="half" idx="21"/>
          </p:nvPr>
        </p:nvSpPr>
        <p:spPr>
          <a:xfrm>
            <a:off x="9066214" y="2048893"/>
            <a:ext cx="2286000" cy="2514599"/>
          </a:xfrm>
        </p:spPr>
        <p:txBody>
          <a:bodyPr anchor="ct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3/9/2024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grpSp>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a:p>
        </p:txBody>
      </p:sp>
      <p:sp>
        <p:nvSpPr>
          <p:cNvPr id="3" name="Picture Placeholder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a:t>3/9/2024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022B156B-59AE-415F-B24B-8756D48BB977}" type="slidenum">
              <a:rPr/>
              <a:t>‹#›</a:t>
            </a:fld>
            <a:endParaRPr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3/9/2024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3/9/2024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3/9/2024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CF99945-0A15-4715-AB6C-F5E56CF20F70}" type="datetimeFigureOut">
              <a:rPr lang="en-US"/>
              <a:t>3/9/2024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022B156B-59AE-415F-B24B-8756D48BB977}" type="slidenum">
              <a:rPr/>
              <a:t>‹#›</a:t>
            </a:fld>
            <a:endParaRPr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CF99945-0A15-4715-AB6C-F5E56CF20F70}" type="datetimeFigureOut">
              <a:rPr lang="en-US"/>
              <a:t>3/9/2024</a:t>
            </a:fld>
            <a:endParaRPr dirty="0"/>
          </a:p>
        </p:txBody>
      </p:sp>
      <p:sp>
        <p:nvSpPr>
          <p:cNvPr id="8" name="Footer Placeholder 7"/>
          <p:cNvSpPr>
            <a:spLocks noGrp="1"/>
          </p:cNvSpPr>
          <p:nvPr>
            <p:ph type="ftr" sz="quarter" idx="11"/>
          </p:nvPr>
        </p:nvSpPr>
        <p:spPr/>
        <p:txBody>
          <a:bodyPr/>
          <a:lstStyle/>
          <a:p>
            <a:endParaRPr dirty="0"/>
          </a:p>
        </p:txBody>
      </p:sp>
      <p:sp>
        <p:nvSpPr>
          <p:cNvPr id="9" name="Slide Number Placeholder 8"/>
          <p:cNvSpPr>
            <a:spLocks noGrp="1"/>
          </p:cNvSpPr>
          <p:nvPr>
            <p:ph type="sldNum" sz="quarter" idx="12"/>
          </p:nvPr>
        </p:nvSpPr>
        <p:spPr/>
        <p:txBody>
          <a:bodyPr/>
          <a:lstStyle/>
          <a:p>
            <a:fld id="{022B156B-59AE-415F-B24B-8756D48BB977}" type="slidenum">
              <a:rPr/>
              <a:t>‹#›</a:t>
            </a:fld>
            <a:endParaRPr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CF99945-0A15-4715-AB6C-F5E56CF20F70}" type="datetimeFigureOut">
              <a:rPr lang="en-US"/>
              <a:t>3/9/2024</a:t>
            </a:fld>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022B156B-59AE-415F-B24B-8756D48BB977}" type="slidenum">
              <a:rPr/>
              <a:t>‹#›</a:t>
            </a:fld>
            <a:endParaRPr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a:t>3/9/2024</a:t>
            </a:fld>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022B156B-59AE-415F-B24B-8756D48BB977}" type="slidenum">
              <a:rPr/>
              <a:t>‹#›</a:t>
            </a:fld>
            <a:endParaRPr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3/9/2024</a:t>
            </a:fld>
            <a:endParaRPr dirty="0"/>
          </a:p>
        </p:txBody>
      </p:sp>
      <p:sp>
        <p:nvSpPr>
          <p:cNvPr id="7" name="Footer Placeholder 6"/>
          <p:cNvSpPr>
            <a:spLocks noGrp="1"/>
          </p:cNvSpPr>
          <p:nvPr>
            <p:ph type="ftr" sz="quarter" idx="11"/>
          </p:nvPr>
        </p:nvSpPr>
        <p:spPr/>
        <p:txBody>
          <a:bodyPr/>
          <a:lstStyle/>
          <a:p>
            <a:endParaRPr dirty="0"/>
          </a:p>
        </p:txBody>
      </p:sp>
      <p:sp>
        <p:nvSpPr>
          <p:cNvPr id="8" name="Slide Number Placeholder 7"/>
          <p:cNvSpPr>
            <a:spLocks noGrp="1"/>
          </p:cNvSpPr>
          <p:nvPr>
            <p:ph type="sldNum" sz="quarter" idx="12"/>
          </p:nvPr>
        </p:nvSpPr>
        <p:spPr/>
        <p:txBody>
          <a:bodyPr/>
          <a:lstStyle/>
          <a:p>
            <a:fld id="{022B156B-59AE-415F-B24B-8756D48BB977}" type="slidenum">
              <a:rPr/>
              <a:pPr/>
              <a:t>‹#›</a:t>
            </a:fld>
            <a:endParaRPr dirty="0"/>
          </a:p>
        </p:txBody>
      </p:sp>
      <p:grpSp>
        <p:nvGrpSpPr>
          <p:cNvPr id="9" name="Group 8"/>
          <p:cNvGrpSpPr/>
          <p:nvPr/>
        </p:nvGrpSpPr>
        <p:grpSpPr>
          <a:xfrm>
            <a:off x="574431" y="724619"/>
            <a:ext cx="5318979" cy="3795623"/>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grpSp>
        <p:nvGrpSpPr>
          <p:cNvPr id="22" name="Group 21"/>
          <p:cNvGrpSpPr/>
          <p:nvPr/>
        </p:nvGrpSpPr>
        <p:grpSpPr>
          <a:xfrm>
            <a:off x="6285120" y="724619"/>
            <a:ext cx="5318979" cy="3795623"/>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36" name="Picture Placeholder 33"/>
          <p:cNvSpPr>
            <a:spLocks noGrp="1" noChangeAspect="1"/>
          </p:cNvSpPr>
          <p:nvPr>
            <p:ph type="pic" sz="quarter" idx="17"/>
          </p:nvPr>
        </p:nvSpPr>
        <p:spPr>
          <a:xfrm>
            <a:off x="833620" y="1020195"/>
            <a:ext cx="4800601" cy="3200400"/>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37" name="Picture Placeholder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39" name="Text Placeholder 3"/>
          <p:cNvSpPr>
            <a:spLocks noGrp="1"/>
          </p:cNvSpPr>
          <p:nvPr>
            <p:ph type="body" sz="half" idx="2"/>
          </p:nvPr>
        </p:nvSpPr>
        <p:spPr>
          <a:xfrm>
            <a:off x="1052423"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0" name="Text Placeholder 3"/>
          <p:cNvSpPr>
            <a:spLocks noGrp="1"/>
          </p:cNvSpPr>
          <p:nvPr>
            <p:ph type="body" sz="half" idx="19"/>
          </p:nvPr>
        </p:nvSpPr>
        <p:spPr>
          <a:xfrm>
            <a:off x="6742908"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3/9/2024</a:t>
            </a:fld>
            <a:endParaRPr dirty="0"/>
          </a:p>
        </p:txBody>
      </p:sp>
      <p:sp>
        <p:nvSpPr>
          <p:cNvPr id="7" name="Footer Placeholder 6"/>
          <p:cNvSpPr>
            <a:spLocks noGrp="1"/>
          </p:cNvSpPr>
          <p:nvPr>
            <p:ph type="ftr" sz="quarter" idx="11"/>
          </p:nvPr>
        </p:nvSpPr>
        <p:spPr/>
        <p:txBody>
          <a:bodyPr/>
          <a:lstStyle/>
          <a:p>
            <a:endParaRPr dirty="0"/>
          </a:p>
        </p:txBody>
      </p:sp>
      <p:sp>
        <p:nvSpPr>
          <p:cNvPr id="8" name="Slide Number Placeholder 7"/>
          <p:cNvSpPr>
            <a:spLocks noGrp="1"/>
          </p:cNvSpPr>
          <p:nvPr>
            <p:ph type="sldNum" sz="quarter" idx="12"/>
          </p:nvPr>
        </p:nvSpPr>
        <p:spPr/>
        <p:txBody>
          <a:bodyPr/>
          <a:lstStyle/>
          <a:p>
            <a:fld id="{022B156B-59AE-415F-B24B-8756D48BB977}" type="slidenum">
              <a:rPr/>
              <a:pPr/>
              <a:t>‹#›</a:t>
            </a:fld>
            <a:endParaRPr dirty="0"/>
          </a:p>
        </p:txBody>
      </p:sp>
      <p:grpSp>
        <p:nvGrpSpPr>
          <p:cNvPr id="35" name="Group 34"/>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3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4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grpSp>
        <p:nvGrpSpPr>
          <p:cNvPr id="52" name="Group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grpSp>
        <p:nvGrpSpPr>
          <p:cNvPr id="65" name="Group 64"/>
          <p:cNvGrpSpPr>
            <a:grpSpLocks noChangeAspect="1"/>
          </p:cNvGrpSpPr>
          <p:nvPr/>
        </p:nvGrpSpPr>
        <p:grpSpPr>
          <a:xfrm rot="5400000">
            <a:off x="7803905" y="1127738"/>
            <a:ext cx="4114800" cy="3381613"/>
            <a:chOff x="895350" y="3313113"/>
            <a:chExt cx="3613151" cy="2790825"/>
          </a:xfrm>
          <a:solidFill>
            <a:schemeClr val="tx1">
              <a:lumMod val="50000"/>
            </a:schemeClr>
          </a:solidFill>
        </p:grpSpPr>
        <p:sp>
          <p:nvSpPr>
            <p:cNvPr id="66"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7"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8"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9"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70"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71"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72"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73"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74"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75"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76"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77"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78" name="Picture Placeholder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79" name="Picture Placeholder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80" name="Picture Placeholder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81" name="Text Placeholder 3"/>
          <p:cNvSpPr>
            <a:spLocks noGrp="1"/>
          </p:cNvSpPr>
          <p:nvPr>
            <p:ph type="body" sz="half" idx="2"/>
          </p:nvPr>
        </p:nvSpPr>
        <p:spPr>
          <a:xfrm>
            <a:off x="948871"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2" name="Text Placeholder 3"/>
          <p:cNvSpPr>
            <a:spLocks noGrp="1"/>
          </p:cNvSpPr>
          <p:nvPr>
            <p:ph type="body" sz="half" idx="21"/>
          </p:nvPr>
        </p:nvSpPr>
        <p:spPr>
          <a:xfrm>
            <a:off x="4707208" y="4582378"/>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3" name="Text Placeholder 3"/>
          <p:cNvSpPr>
            <a:spLocks noGrp="1"/>
          </p:cNvSpPr>
          <p:nvPr>
            <p:ph type="body" sz="half" idx="22"/>
          </p:nvPr>
        </p:nvSpPr>
        <p:spPr>
          <a:xfrm>
            <a:off x="8489705"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000">
                <a:solidFill>
                  <a:schemeClr val="tx1"/>
                </a:solidFill>
              </a:defRPr>
            </a:lvl1pPr>
          </a:lstStyle>
          <a:p>
            <a:fld id="{4CF99945-0A15-4715-AB6C-F5E56CF20F70}" type="datetimeFigureOut">
              <a:rPr lang="en-US"/>
              <a:pPr/>
              <a:t>3/9/2024</a:t>
            </a:fld>
            <a:endParaRPr dirty="0"/>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000">
                <a:solidFill>
                  <a:schemeClr val="tx1"/>
                </a:solidFill>
              </a:defRPr>
            </a:lvl1pPr>
          </a:lstStyle>
          <a:p>
            <a:endParaRPr dirty="0"/>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000">
                <a:solidFill>
                  <a:schemeClr val="tx1"/>
                </a:solidFill>
              </a:defRPr>
            </a:lvl1pPr>
          </a:lstStyle>
          <a:p>
            <a:fld id="{022B156B-59AE-415F-B24B-8756D48BB977}" type="slidenum">
              <a:rPr/>
              <a:pPr/>
              <a:t>‹#›</a:t>
            </a:fld>
            <a:endParaRPr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a%20href='https:/www.freepik.com/vectors/background'%3eBackground%20vector%20created%20by%20vectorpouch%20-%20www.freepik.com" TargetMode="External"/><Relationship Id="rId2" Type="http://schemas.openxmlformats.org/officeDocument/2006/relationships/hyperlink" Target="http://painting.about.com/od/composition/ss/art-composition-rules_2.htm#step-heading" TargetMode="External"/><Relationship Id="rId1" Type="http://schemas.openxmlformats.org/officeDocument/2006/relationships/slideLayout" Target="../slideLayouts/slideLayout3.xml"/><Relationship Id="rId5" Type="http://schemas.openxmlformats.org/officeDocument/2006/relationships/hyperlink" Target="a%20href=%22https:/pixabay.com/users/deedster-2541644/?utm_source=link-attribution&amp;amp;utm_medium=referral&amp;amp;utm_campaign=image&amp;amp;utm_content=1658814%22%3eDeedster%3c\a" TargetMode="External"/><Relationship Id="rId4" Type="http://schemas.openxmlformats.org/officeDocument/2006/relationships/hyperlink" Target="a%20href='https:/www.freepik.com/vectors/background'%3eBackground%20vector%20created%20by%20macrovector%20-%20www.freepik.com%3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52600"/>
            <a:ext cx="12007121" cy="1828800"/>
          </a:xfrm>
        </p:spPr>
        <p:txBody>
          <a:bodyPr>
            <a:normAutofit/>
          </a:bodyPr>
          <a:lstStyle/>
          <a:p>
            <a:pPr algn="ctr"/>
            <a:r>
              <a:rPr lang="en-US" sz="6600" dirty="0"/>
              <a:t>Growing Veggies</a:t>
            </a:r>
          </a:p>
        </p:txBody>
      </p:sp>
      <p:sp>
        <p:nvSpPr>
          <p:cNvPr id="3" name="Subtitle 2"/>
          <p:cNvSpPr>
            <a:spLocks noGrp="1"/>
          </p:cNvSpPr>
          <p:nvPr>
            <p:ph type="subTitle" idx="1"/>
          </p:nvPr>
        </p:nvSpPr>
        <p:spPr>
          <a:xfrm>
            <a:off x="0" y="3581400"/>
            <a:ext cx="12192000" cy="914400"/>
          </a:xfrm>
        </p:spPr>
        <p:txBody>
          <a:bodyPr/>
          <a:lstStyle/>
          <a:p>
            <a:pPr algn="ctr"/>
            <a:r>
              <a:rPr lang="en-US" dirty="0"/>
              <a:t>A Watercolor &amp; Crayon Piece</a:t>
            </a:r>
          </a:p>
        </p:txBody>
      </p:sp>
      <p:pic>
        <p:nvPicPr>
          <p:cNvPr id="5" name="Picture 4" descr="Background pattern&#10;&#10;Description automatically generated">
            <a:extLst>
              <a:ext uri="{FF2B5EF4-FFF2-40B4-BE49-F238E27FC236}">
                <a16:creationId xmlns:a16="http://schemas.microsoft.com/office/drawing/2014/main" id="{2EF2C3A2-440F-4C61-8C0A-1B449A5B1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F91FD5-A364-4C99-9D46-1D387CA59D39}"/>
              </a:ext>
            </a:extLst>
          </p:cNvPr>
          <p:cNvGrpSpPr/>
          <p:nvPr/>
        </p:nvGrpSpPr>
        <p:grpSpPr>
          <a:xfrm>
            <a:off x="0" y="-5140037"/>
            <a:ext cx="12336379" cy="12893400"/>
            <a:chOff x="0" y="0"/>
            <a:chExt cx="12336379" cy="12893400"/>
          </a:xfrm>
        </p:grpSpPr>
        <p:sp>
          <p:nvSpPr>
            <p:cNvPr id="11" name="Rectangle 10">
              <a:extLst>
                <a:ext uri="{FF2B5EF4-FFF2-40B4-BE49-F238E27FC236}">
                  <a16:creationId xmlns:a16="http://schemas.microsoft.com/office/drawing/2014/main" id="{BAA4B563-529F-4190-B431-CD88662C9340}"/>
                </a:ext>
              </a:extLst>
            </p:cNvPr>
            <p:cNvSpPr/>
            <p:nvPr/>
          </p:nvSpPr>
          <p:spPr>
            <a:xfrm>
              <a:off x="0" y="0"/>
              <a:ext cx="12192000" cy="994611"/>
            </a:xfrm>
            <a:prstGeom prst="rect">
              <a:avLst/>
            </a:prstGeom>
            <a:solidFill>
              <a:srgbClr val="39C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C7272C6-5F17-4A4B-BEDA-FB88E15B7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2599"/>
              <a:ext cx="12336379" cy="12070801"/>
            </a:xfrm>
            <a:prstGeom prst="rect">
              <a:avLst/>
            </a:prstGeom>
          </p:spPr>
        </p:pic>
      </p:grpSp>
      <p:cxnSp>
        <p:nvCxnSpPr>
          <p:cNvPr id="14" name="Straight Connector 13">
            <a:extLst>
              <a:ext uri="{FF2B5EF4-FFF2-40B4-BE49-F238E27FC236}">
                <a16:creationId xmlns:a16="http://schemas.microsoft.com/office/drawing/2014/main" id="{330DE219-77EA-4F33-8C16-15D224C67079}"/>
              </a:ext>
            </a:extLst>
          </p:cNvPr>
          <p:cNvCxnSpPr/>
          <p:nvPr/>
        </p:nvCxnSpPr>
        <p:spPr>
          <a:xfrm>
            <a:off x="-6882063" y="6858000"/>
            <a:ext cx="664143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49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6.25E-7 7.40741E-7 L -0.00586 -0.82014 " pathEditMode="relative" rAng="0" ptsTypes="AA">
                                      <p:cBhvr>
                                        <p:cTn id="6" dur="2000" fill="hold"/>
                                        <p:tgtEl>
                                          <p:spTgt spid="12"/>
                                        </p:tgtEl>
                                        <p:attrNameLst>
                                          <p:attrName>ppt_x</p:attrName>
                                          <p:attrName>ppt_y</p:attrName>
                                        </p:attrNameLst>
                                      </p:cBhvr>
                                      <p:rCtr x="-299" y="-4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83D85E-CCA8-4E7B-9E62-3406BAF2A7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401"/>
          <a:stretch/>
        </p:blipFill>
        <p:spPr>
          <a:xfrm>
            <a:off x="-82779" y="-487357"/>
            <a:ext cx="12357558" cy="11273216"/>
          </a:xfrm>
          <a:prstGeom prst="rect">
            <a:avLst/>
          </a:prstGeom>
        </p:spPr>
      </p:pic>
      <p:sp>
        <p:nvSpPr>
          <p:cNvPr id="13" name="Title 12"/>
          <p:cNvSpPr>
            <a:spLocks noGrp="1"/>
          </p:cNvSpPr>
          <p:nvPr>
            <p:ph type="title"/>
          </p:nvPr>
        </p:nvSpPr>
        <p:spPr>
          <a:xfrm>
            <a:off x="4729792" y="1333500"/>
            <a:ext cx="6471608" cy="1953541"/>
          </a:xfrm>
        </p:spPr>
        <p:txBody>
          <a:bodyPr>
            <a:normAutofit fontScale="90000"/>
          </a:bodyPr>
          <a:lstStyle/>
          <a:p>
            <a:r>
              <a:rPr lang="en-US" dirty="0"/>
              <a:t>When we’re in a garden we may see the stalks of vegetables, but we don’t see what’s growing underground. </a:t>
            </a:r>
          </a:p>
        </p:txBody>
      </p:sp>
    </p:spTree>
    <p:extLst>
      <p:ext uri="{BB962C8B-B14F-4D97-AF65-F5344CB8AC3E}">
        <p14:creationId xmlns:p14="http://schemas.microsoft.com/office/powerpoint/2010/main" val="245402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83D85E-CCA8-4E7B-9E62-3406BAF2A7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401"/>
          <a:stretch/>
        </p:blipFill>
        <p:spPr>
          <a:xfrm>
            <a:off x="-82779" y="-3929805"/>
            <a:ext cx="12357558" cy="11273216"/>
          </a:xfrm>
          <a:prstGeom prst="rect">
            <a:avLst/>
          </a:prstGeom>
        </p:spPr>
      </p:pic>
    </p:spTree>
    <p:extLst>
      <p:ext uri="{BB962C8B-B14F-4D97-AF65-F5344CB8AC3E}">
        <p14:creationId xmlns:p14="http://schemas.microsoft.com/office/powerpoint/2010/main" val="120952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874589" y="362630"/>
            <a:ext cx="4760853" cy="1219200"/>
          </a:xfrm>
        </p:spPr>
        <p:txBody>
          <a:bodyPr/>
          <a:lstStyle/>
          <a:p>
            <a:r>
              <a:rPr lang="en-US" dirty="0">
                <a:solidFill>
                  <a:schemeClr val="bg2">
                    <a:lumMod val="25000"/>
                  </a:schemeClr>
                </a:solidFill>
              </a:rPr>
              <a:t>Wax and Water Don’t Mix</a:t>
            </a:r>
            <a:endParaRPr dirty="0">
              <a:solidFill>
                <a:schemeClr val="bg2">
                  <a:lumMod val="25000"/>
                </a:schemeClr>
              </a:solidFill>
            </a:endParaRPr>
          </a:p>
        </p:txBody>
      </p:sp>
      <p:sp>
        <p:nvSpPr>
          <p:cNvPr id="14" name="Content Placeholder 13"/>
          <p:cNvSpPr>
            <a:spLocks noGrp="1"/>
          </p:cNvSpPr>
          <p:nvPr>
            <p:ph idx="1"/>
          </p:nvPr>
        </p:nvSpPr>
        <p:spPr>
          <a:xfrm>
            <a:off x="5874589" y="1700842"/>
            <a:ext cx="5307761" cy="4052977"/>
          </a:xfrm>
        </p:spPr>
        <p:txBody>
          <a:bodyPr/>
          <a:lstStyle/>
          <a:p>
            <a:pPr marL="0" lvl="0" indent="0">
              <a:lnSpc>
                <a:spcPts val="3400"/>
              </a:lnSpc>
              <a:buNone/>
            </a:pPr>
            <a:r>
              <a:rPr lang="en-US" dirty="0">
                <a:solidFill>
                  <a:schemeClr val="bg2">
                    <a:lumMod val="25000"/>
                  </a:schemeClr>
                </a:solidFill>
              </a:rPr>
              <a:t>Dry Wax from a crayon acts as a resistant to watercolor paint. </a:t>
            </a:r>
          </a:p>
          <a:p>
            <a:pPr marL="0" lvl="0" indent="0">
              <a:lnSpc>
                <a:spcPts val="3400"/>
              </a:lnSpc>
              <a:buNone/>
            </a:pPr>
            <a:r>
              <a:rPr lang="en-US" dirty="0">
                <a:solidFill>
                  <a:schemeClr val="bg2">
                    <a:lumMod val="25000"/>
                  </a:schemeClr>
                </a:solidFill>
              </a:rPr>
              <a:t>No matter how much watercolor you put on the crayon wax, it won’t change color. </a:t>
            </a:r>
          </a:p>
          <a:p>
            <a:pPr marL="0" lvl="0" indent="0">
              <a:lnSpc>
                <a:spcPts val="3400"/>
              </a:lnSpc>
              <a:buNone/>
            </a:pPr>
            <a:r>
              <a:rPr lang="en-US" dirty="0">
                <a:solidFill>
                  <a:schemeClr val="bg2">
                    <a:lumMod val="25000"/>
                  </a:schemeClr>
                </a:solidFill>
              </a:rPr>
              <a:t>It will run off the wax and find places on the paper to color instead.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805113">
            <a:off x="344755" y="1362671"/>
            <a:ext cx="5491673" cy="41187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0073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Rachel\AppData\Local\Microsoft\Windows\INetCache\Content.Word\IMG_6729.jpg">
            <a:extLst>
              <a:ext uri="{FF2B5EF4-FFF2-40B4-BE49-F238E27FC236}">
                <a16:creationId xmlns:a16="http://schemas.microsoft.com/office/drawing/2014/main" id="{97CB8A1D-C75E-4502-BAA1-A2DB056417FE}"/>
              </a:ext>
            </a:extLst>
          </p:cNvPr>
          <p:cNvPicPr/>
          <p:nvPr/>
        </p:nvPicPr>
        <p:blipFill>
          <a:blip r:embed="rId2" cstate="print">
            <a:extLst>
              <a:ext uri="{28A0092B-C50C-407E-A947-70E740481C1C}">
                <a14:useLocalDpi xmlns:a14="http://schemas.microsoft.com/office/drawing/2010/main" val="0"/>
              </a:ext>
            </a:extLst>
          </a:blip>
          <a:srcRect l="1122" t="3862" r="5289" b="3862"/>
          <a:stretch>
            <a:fillRect/>
          </a:stretch>
        </p:blipFill>
        <p:spPr bwMode="auto">
          <a:xfrm rot="5400000">
            <a:off x="112462" y="164769"/>
            <a:ext cx="8011676" cy="58985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2" name="Group 1">
            <a:extLst>
              <a:ext uri="{FF2B5EF4-FFF2-40B4-BE49-F238E27FC236}">
                <a16:creationId xmlns:a16="http://schemas.microsoft.com/office/drawing/2014/main" id="{FACCDC5B-F15B-4B85-9791-3EAC5B1F11BA}"/>
              </a:ext>
            </a:extLst>
          </p:cNvPr>
          <p:cNvGrpSpPr/>
          <p:nvPr/>
        </p:nvGrpSpPr>
        <p:grpSpPr>
          <a:xfrm rot="16200000">
            <a:off x="-265634" y="529891"/>
            <a:ext cx="8784970" cy="5941554"/>
            <a:chOff x="5705469" y="1524000"/>
            <a:chExt cx="5613151" cy="3796352"/>
          </a:xfrm>
        </p:grpSpPr>
        <p:cxnSp>
          <p:nvCxnSpPr>
            <p:cNvPr id="3" name="Straight Connector 2">
              <a:extLst>
                <a:ext uri="{FF2B5EF4-FFF2-40B4-BE49-F238E27FC236}">
                  <a16:creationId xmlns:a16="http://schemas.microsoft.com/office/drawing/2014/main" id="{ABC43FF4-3EF6-420F-9705-F0E98F6D686A}"/>
                </a:ext>
              </a:extLst>
            </p:cNvPr>
            <p:cNvCxnSpPr/>
            <p:nvPr/>
          </p:nvCxnSpPr>
          <p:spPr>
            <a:xfrm>
              <a:off x="7569480" y="1524000"/>
              <a:ext cx="0" cy="37773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7E784A-E149-41F7-B8AE-8835E1378603}"/>
                </a:ext>
              </a:extLst>
            </p:cNvPr>
            <p:cNvCxnSpPr/>
            <p:nvPr/>
          </p:nvCxnSpPr>
          <p:spPr>
            <a:xfrm>
              <a:off x="9455145" y="1542965"/>
              <a:ext cx="0" cy="37773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E5CE1A8-3316-43DE-AEB3-2E361E00E157}"/>
                </a:ext>
              </a:extLst>
            </p:cNvPr>
            <p:cNvCxnSpPr>
              <a:cxnSpLocks/>
            </p:cNvCxnSpPr>
            <p:nvPr/>
          </p:nvCxnSpPr>
          <p:spPr>
            <a:xfrm flipH="1">
              <a:off x="5705469" y="4050342"/>
              <a:ext cx="56131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2D2BDD4-53BE-4877-91EA-AA315581D0E0}"/>
                </a:ext>
              </a:extLst>
            </p:cNvPr>
            <p:cNvCxnSpPr>
              <a:cxnSpLocks/>
            </p:cNvCxnSpPr>
            <p:nvPr/>
          </p:nvCxnSpPr>
          <p:spPr>
            <a:xfrm flipH="1">
              <a:off x="5705469" y="2810671"/>
              <a:ext cx="56131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Content Placeholder 13">
            <a:extLst>
              <a:ext uri="{FF2B5EF4-FFF2-40B4-BE49-F238E27FC236}">
                <a16:creationId xmlns:a16="http://schemas.microsoft.com/office/drawing/2014/main" id="{18B37D1B-6E75-4E4A-8683-937C3DD63776}"/>
              </a:ext>
            </a:extLst>
          </p:cNvPr>
          <p:cNvSpPr txBox="1">
            <a:spLocks/>
          </p:cNvSpPr>
          <p:nvPr/>
        </p:nvSpPr>
        <p:spPr>
          <a:xfrm>
            <a:off x="7931800" y="2256589"/>
            <a:ext cx="3499566" cy="3440655"/>
          </a:xfrm>
          <a:prstGeom prst="rect">
            <a:avLst/>
          </a:prstGeom>
        </p:spPr>
        <p:txBody>
          <a:bodyPr>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sz="2800" dirty="0"/>
              <a:t>Rule of Thirds</a:t>
            </a:r>
          </a:p>
          <a:p>
            <a:r>
              <a:rPr lang="en-US" sz="2800" dirty="0"/>
              <a:t>Rule of Odd Numbers</a:t>
            </a:r>
          </a:p>
          <a:p>
            <a:r>
              <a:rPr lang="en-US" sz="2800" dirty="0"/>
              <a:t>Variety</a:t>
            </a:r>
          </a:p>
          <a:p>
            <a:r>
              <a:rPr lang="en-US" sz="2800" dirty="0"/>
              <a:t>Perception </a:t>
            </a:r>
          </a:p>
          <a:p>
            <a:r>
              <a:rPr lang="en-US" sz="2800" dirty="0"/>
              <a:t>Resistance </a:t>
            </a:r>
          </a:p>
        </p:txBody>
      </p:sp>
      <p:sp>
        <p:nvSpPr>
          <p:cNvPr id="9" name="Title 1">
            <a:extLst>
              <a:ext uri="{FF2B5EF4-FFF2-40B4-BE49-F238E27FC236}">
                <a16:creationId xmlns:a16="http://schemas.microsoft.com/office/drawing/2014/main" id="{ACEB031A-EE56-4E28-8204-4A82AAB162FA}"/>
              </a:ext>
            </a:extLst>
          </p:cNvPr>
          <p:cNvSpPr txBox="1">
            <a:spLocks/>
          </p:cNvSpPr>
          <p:nvPr/>
        </p:nvSpPr>
        <p:spPr>
          <a:xfrm>
            <a:off x="7931800" y="195849"/>
            <a:ext cx="3288650" cy="18288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en-US" dirty="0"/>
              <a:t>All in One Piece</a:t>
            </a:r>
          </a:p>
        </p:txBody>
      </p:sp>
    </p:spTree>
    <p:extLst>
      <p:ext uri="{BB962C8B-B14F-4D97-AF65-F5344CB8AC3E}">
        <p14:creationId xmlns:p14="http://schemas.microsoft.com/office/powerpoint/2010/main" val="156501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atercolor palette">
            <a:extLst>
              <a:ext uri="{FF2B5EF4-FFF2-40B4-BE49-F238E27FC236}">
                <a16:creationId xmlns:a16="http://schemas.microsoft.com/office/drawing/2014/main" id="{6D30CBEB-B03C-9728-3B99-6527A8395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64" y="-1704788"/>
            <a:ext cx="14034246" cy="9356164"/>
          </a:xfrm>
          <a:prstGeom prst="rect">
            <a:avLst/>
          </a:prstGeom>
        </p:spPr>
      </p:pic>
      <p:sp>
        <p:nvSpPr>
          <p:cNvPr id="11" name="Rectangle 10">
            <a:extLst>
              <a:ext uri="{FF2B5EF4-FFF2-40B4-BE49-F238E27FC236}">
                <a16:creationId xmlns:a16="http://schemas.microsoft.com/office/drawing/2014/main" id="{36625313-9881-218E-0455-C59EF7C2D007}"/>
              </a:ext>
            </a:extLst>
          </p:cNvPr>
          <p:cNvSpPr/>
          <p:nvPr/>
        </p:nvSpPr>
        <p:spPr>
          <a:xfrm>
            <a:off x="304801" y="124463"/>
            <a:ext cx="5230906" cy="7113495"/>
          </a:xfrm>
          <a:prstGeom prst="rect">
            <a:avLst/>
          </a:prstGeom>
          <a:solidFill>
            <a:schemeClr val="bg1">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52936" y="550458"/>
            <a:ext cx="4502835" cy="646331"/>
          </a:xfrm>
          <a:prstGeom prst="rect">
            <a:avLst/>
          </a:prstGeom>
          <a:noFill/>
        </p:spPr>
        <p:txBody>
          <a:bodyPr wrap="square" rtlCol="0">
            <a:spAutoFit/>
          </a:bodyPr>
          <a:lstStyle/>
          <a:p>
            <a:r>
              <a:rPr lang="en-US" sz="3600" dirty="0">
                <a:solidFill>
                  <a:schemeClr val="bg2">
                    <a:lumMod val="25000"/>
                  </a:schemeClr>
                </a:solidFill>
                <a:latin typeface="Bahnschrift SemiBold Condensed" panose="020B0502040204020203" pitchFamily="34" charset="0"/>
              </a:rPr>
              <a:t>GET YOUR SUPPLIES</a:t>
            </a:r>
          </a:p>
        </p:txBody>
      </p:sp>
      <p:sp>
        <p:nvSpPr>
          <p:cNvPr id="2" name="TextBox 1">
            <a:extLst>
              <a:ext uri="{FF2B5EF4-FFF2-40B4-BE49-F238E27FC236}">
                <a16:creationId xmlns:a16="http://schemas.microsoft.com/office/drawing/2014/main" id="{E39E4EF2-5865-41B6-9A79-6ED06D31FA9C}"/>
              </a:ext>
            </a:extLst>
          </p:cNvPr>
          <p:cNvSpPr txBox="1"/>
          <p:nvPr/>
        </p:nvSpPr>
        <p:spPr>
          <a:xfrm>
            <a:off x="952936" y="1487299"/>
            <a:ext cx="3986104" cy="5370701"/>
          </a:xfrm>
          <a:prstGeom prst="rect">
            <a:avLst/>
          </a:prstGeom>
          <a:noFill/>
        </p:spPr>
        <p:txBody>
          <a:bodyPr wrap="square" rtlCol="0">
            <a:spAutoFit/>
          </a:bodyPr>
          <a:lstStyle/>
          <a:p>
            <a:pPr marL="342900" indent="-342900">
              <a:spcAft>
                <a:spcPts val="1800"/>
              </a:spcAft>
              <a:buAutoNum type="arabicParenR"/>
            </a:pPr>
            <a:r>
              <a:rPr lang="en-US" sz="2000" b="1" dirty="0">
                <a:solidFill>
                  <a:schemeClr val="bg2">
                    <a:lumMod val="25000"/>
                  </a:schemeClr>
                </a:solidFill>
                <a:latin typeface="Bahnschrift SemiBold Condensed" panose="020B0502040204020203" pitchFamily="34" charset="0"/>
              </a:rPr>
              <a:t>8.5” x 11” Watercolor Paper </a:t>
            </a:r>
          </a:p>
          <a:p>
            <a:pPr marL="342900" indent="-342900">
              <a:spcAft>
                <a:spcPts val="1800"/>
              </a:spcAft>
              <a:buAutoNum type="arabicParenR"/>
            </a:pPr>
            <a:r>
              <a:rPr lang="en-US" sz="2000" b="1" dirty="0">
                <a:solidFill>
                  <a:schemeClr val="bg2">
                    <a:lumMod val="25000"/>
                  </a:schemeClr>
                </a:solidFill>
                <a:latin typeface="Bahnschrift SemiBold Condensed" panose="020B0502040204020203" pitchFamily="34" charset="0"/>
              </a:rPr>
              <a:t>Crayons </a:t>
            </a:r>
          </a:p>
          <a:p>
            <a:pPr marL="342900" indent="-342900">
              <a:spcAft>
                <a:spcPts val="1800"/>
              </a:spcAft>
              <a:buAutoNum type="arabicParenR"/>
            </a:pPr>
            <a:r>
              <a:rPr lang="en-US" sz="2000" b="1" dirty="0">
                <a:solidFill>
                  <a:schemeClr val="bg2">
                    <a:lumMod val="25000"/>
                  </a:schemeClr>
                </a:solidFill>
                <a:latin typeface="Bahnschrift SemiBold Condensed" panose="020B0502040204020203" pitchFamily="34" charset="0"/>
              </a:rPr>
              <a:t>Pencil</a:t>
            </a:r>
          </a:p>
          <a:p>
            <a:pPr marL="342900" indent="-342900">
              <a:spcAft>
                <a:spcPts val="1800"/>
              </a:spcAft>
              <a:buAutoNum type="arabicParenR"/>
            </a:pPr>
            <a:r>
              <a:rPr lang="en-US" sz="2000" b="1" dirty="0">
                <a:solidFill>
                  <a:schemeClr val="bg2">
                    <a:lumMod val="25000"/>
                  </a:schemeClr>
                </a:solidFill>
                <a:latin typeface="Bahnschrift SemiBold Condensed" panose="020B0502040204020203" pitchFamily="34" charset="0"/>
              </a:rPr>
              <a:t>Dry Watercolor Palette</a:t>
            </a:r>
          </a:p>
          <a:p>
            <a:pPr marL="349250" indent="-349250">
              <a:spcAft>
                <a:spcPts val="1800"/>
              </a:spcAft>
              <a:buFont typeface="+mj-lt"/>
              <a:buAutoNum type="arabicParenR" startAt="6"/>
            </a:pPr>
            <a:r>
              <a:rPr lang="en-US" sz="2000" b="1" dirty="0">
                <a:solidFill>
                  <a:schemeClr val="bg2">
                    <a:lumMod val="25000"/>
                  </a:schemeClr>
                </a:solidFill>
                <a:latin typeface="Bahnschrift SemiBold Condensed" panose="020B0502040204020203" pitchFamily="34" charset="0"/>
              </a:rPr>
              <a:t>Watercolor Brush</a:t>
            </a:r>
          </a:p>
          <a:p>
            <a:pPr marL="349250" indent="-349250">
              <a:spcAft>
                <a:spcPts val="1800"/>
              </a:spcAft>
              <a:buFont typeface="+mj-lt"/>
              <a:buAutoNum type="arabicParenR" startAt="6"/>
            </a:pPr>
            <a:r>
              <a:rPr lang="en-US" sz="2000" b="1" dirty="0">
                <a:solidFill>
                  <a:schemeClr val="bg2">
                    <a:lumMod val="25000"/>
                  </a:schemeClr>
                </a:solidFill>
                <a:latin typeface="Bahnschrift SemiBold Condensed" panose="020B0502040204020203" pitchFamily="34" charset="0"/>
              </a:rPr>
              <a:t>Paint Palette</a:t>
            </a:r>
          </a:p>
          <a:p>
            <a:pPr marL="349250" indent="-349250">
              <a:spcAft>
                <a:spcPts val="1800"/>
              </a:spcAft>
              <a:buFont typeface="+mj-lt"/>
              <a:buAutoNum type="arabicParenR" startAt="6"/>
            </a:pPr>
            <a:r>
              <a:rPr lang="en-US" sz="2000" b="1" dirty="0">
                <a:solidFill>
                  <a:schemeClr val="bg2">
                    <a:lumMod val="25000"/>
                  </a:schemeClr>
                </a:solidFill>
                <a:latin typeface="Bahnschrift SemiBold Condensed" panose="020B0502040204020203" pitchFamily="34" charset="0"/>
              </a:rPr>
              <a:t>Water Cup</a:t>
            </a:r>
          </a:p>
          <a:p>
            <a:pPr marL="349250" indent="-349250">
              <a:spcAft>
                <a:spcPts val="1800"/>
              </a:spcAft>
              <a:buFont typeface="+mj-lt"/>
              <a:buAutoNum type="arabicParenR" startAt="6"/>
            </a:pPr>
            <a:r>
              <a:rPr lang="en-US" sz="2000" b="1" dirty="0">
                <a:solidFill>
                  <a:schemeClr val="bg2">
                    <a:lumMod val="25000"/>
                  </a:schemeClr>
                </a:solidFill>
                <a:latin typeface="Bahnschrift SemiBold Condensed" panose="020B0502040204020203" pitchFamily="34" charset="0"/>
              </a:rPr>
              <a:t>Paper Towels </a:t>
            </a:r>
          </a:p>
          <a:p>
            <a:pPr marL="349250" indent="-349250">
              <a:spcAft>
                <a:spcPts val="1800"/>
              </a:spcAft>
              <a:buFont typeface="+mj-lt"/>
              <a:buAutoNum type="arabicParenR" startAt="6"/>
            </a:pPr>
            <a:r>
              <a:rPr lang="en-US" sz="2000" b="1" dirty="0">
                <a:solidFill>
                  <a:schemeClr val="bg2">
                    <a:lumMod val="25000"/>
                  </a:schemeClr>
                </a:solidFill>
                <a:latin typeface="Bahnschrift SemiBold Condensed" panose="020B0502040204020203" pitchFamily="34" charset="0"/>
              </a:rPr>
              <a:t>Scrap Paper to Place Beneath Artwork</a:t>
            </a:r>
          </a:p>
          <a:p>
            <a:pPr marL="342900" indent="-342900">
              <a:spcAft>
                <a:spcPts val="1800"/>
              </a:spcAft>
              <a:buAutoNum type="arabicParenR"/>
            </a:pPr>
            <a:endParaRPr lang="en-US" sz="2800" b="1" dirty="0">
              <a:solidFill>
                <a:schemeClr val="bg2">
                  <a:lumMod val="25000"/>
                </a:schemeClr>
              </a:solidFill>
              <a:latin typeface="Bahnschrift SemiBold Condensed" panose="020B0502040204020203" pitchFamily="34" charset="0"/>
            </a:endParaRPr>
          </a:p>
        </p:txBody>
      </p:sp>
    </p:spTree>
    <p:extLst>
      <p:ext uri="{BB962C8B-B14F-4D97-AF65-F5344CB8AC3E}">
        <p14:creationId xmlns:p14="http://schemas.microsoft.com/office/powerpoint/2010/main" val="342769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4DB581F-A8E1-45D7-7E95-0569653A1006}"/>
              </a:ext>
            </a:extLst>
          </p:cNvPr>
          <p:cNvSpPr>
            <a:spLocks noGrp="1"/>
          </p:cNvSpPr>
          <p:nvPr>
            <p:ph type="title"/>
          </p:nvPr>
        </p:nvSpPr>
        <p:spPr/>
        <p:txBody>
          <a:bodyPr/>
          <a:lstStyle/>
          <a:p>
            <a:r>
              <a:rPr lang="en-US" dirty="0"/>
              <a:t>Step One - PENCIL</a:t>
            </a:r>
          </a:p>
        </p:txBody>
      </p:sp>
      <p:pic>
        <p:nvPicPr>
          <p:cNvPr id="8" name="Picture Placeholder 7"/>
          <p:cNvPicPr>
            <a:picLocks noGrp="1" noChangeAspect="1"/>
          </p:cNvPicPr>
          <p:nvPr>
            <p:ph type="pic" sz="quarter" idx="4294967295"/>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722" t="5460" r="6488" b="7090"/>
          <a:stretch/>
        </p:blipFill>
        <p:spPr>
          <a:xfrm rot="5400000">
            <a:off x="5337162" y="1063638"/>
            <a:ext cx="6212543" cy="4694867"/>
          </a:xfrm>
          <a:ln w="38100">
            <a:solidFill>
              <a:schemeClr val="tx2"/>
            </a:solidFill>
          </a:ln>
        </p:spPr>
      </p:pic>
      <p:sp>
        <p:nvSpPr>
          <p:cNvPr id="5" name="Text Placeholder 4"/>
          <p:cNvSpPr>
            <a:spLocks noGrp="1"/>
          </p:cNvSpPr>
          <p:nvPr>
            <p:ph type="body" sz="half" idx="4294967295"/>
          </p:nvPr>
        </p:nvSpPr>
        <p:spPr>
          <a:xfrm>
            <a:off x="1065212" y="1797610"/>
            <a:ext cx="4246376" cy="2240990"/>
          </a:xfrm>
        </p:spPr>
        <p:txBody>
          <a:bodyPr>
            <a:noAutofit/>
          </a:bodyPr>
          <a:lstStyle/>
          <a:p>
            <a:pPr marL="0" indent="0">
              <a:buNone/>
            </a:pPr>
            <a:r>
              <a:rPr lang="en-US" dirty="0"/>
              <a:t>1) Put your name on your paper.</a:t>
            </a:r>
          </a:p>
          <a:p>
            <a:pPr marL="0" indent="0">
              <a:buNone/>
            </a:pPr>
            <a:r>
              <a:rPr lang="en-US" dirty="0"/>
              <a:t>2) Draw a horizon line. </a:t>
            </a:r>
          </a:p>
          <a:p>
            <a:pPr marL="0" indent="0">
              <a:buNone/>
            </a:pPr>
            <a:r>
              <a:rPr lang="en-US" dirty="0"/>
              <a:t>3) Draw a carrot, leak, and radish.</a:t>
            </a:r>
          </a:p>
        </p:txBody>
      </p:sp>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016C98D2-D1CC-F20E-EB9C-66AD6EEC4F33}"/>
              </a:ext>
            </a:extLst>
          </p:cNvPr>
          <p:cNvSpPr/>
          <p:nvPr/>
        </p:nvSpPr>
        <p:spPr>
          <a:xfrm>
            <a:off x="0" y="3872753"/>
            <a:ext cx="5516188" cy="2070847"/>
          </a:xfrm>
          <a:prstGeom prst="homePlat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84DB581F-A8E1-45D7-7E95-0569653A1006}"/>
              </a:ext>
            </a:extLst>
          </p:cNvPr>
          <p:cNvSpPr>
            <a:spLocks noGrp="1"/>
          </p:cNvSpPr>
          <p:nvPr>
            <p:ph type="title"/>
          </p:nvPr>
        </p:nvSpPr>
        <p:spPr/>
        <p:txBody>
          <a:bodyPr/>
          <a:lstStyle/>
          <a:p>
            <a:r>
              <a:rPr lang="en-US" dirty="0"/>
              <a:t>Step Two - CRAYON</a:t>
            </a:r>
          </a:p>
        </p:txBody>
      </p:sp>
      <p:sp>
        <p:nvSpPr>
          <p:cNvPr id="5" name="Text Placeholder 4"/>
          <p:cNvSpPr>
            <a:spLocks noGrp="1"/>
          </p:cNvSpPr>
          <p:nvPr>
            <p:ph type="body" sz="half" idx="4294967295"/>
          </p:nvPr>
        </p:nvSpPr>
        <p:spPr>
          <a:xfrm>
            <a:off x="1065212" y="1797610"/>
            <a:ext cx="4531659" cy="2240990"/>
          </a:xfrm>
        </p:spPr>
        <p:txBody>
          <a:bodyPr>
            <a:noAutofit/>
          </a:bodyPr>
          <a:lstStyle/>
          <a:p>
            <a:pPr marL="457200" indent="-457200">
              <a:buAutoNum type="arabicParenR"/>
            </a:pPr>
            <a:r>
              <a:rPr lang="en-US" dirty="0"/>
              <a:t>Trace over the pencil lines with different colored crayons. </a:t>
            </a:r>
          </a:p>
          <a:p>
            <a:pPr marL="457200" indent="-457200">
              <a:buAutoNum type="arabicParenR"/>
            </a:pPr>
            <a:r>
              <a:rPr lang="en-US" dirty="0"/>
              <a:t>Make sure to trace over the horizon line.</a:t>
            </a:r>
          </a:p>
        </p:txBody>
      </p:sp>
      <p:pic>
        <p:nvPicPr>
          <p:cNvPr id="3" name="Graphic 2" descr="Peas In Pod with solid fill">
            <a:extLst>
              <a:ext uri="{FF2B5EF4-FFF2-40B4-BE49-F238E27FC236}">
                <a16:creationId xmlns:a16="http://schemas.microsoft.com/office/drawing/2014/main" id="{26C8C820-B28B-BC04-9F65-CCF6D68563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7058" y="4101539"/>
            <a:ext cx="914400" cy="914400"/>
          </a:xfrm>
          <a:prstGeom prst="rect">
            <a:avLst/>
          </a:prstGeom>
        </p:spPr>
      </p:pic>
      <p:sp>
        <p:nvSpPr>
          <p:cNvPr id="4" name="TextBox 3">
            <a:extLst>
              <a:ext uri="{FF2B5EF4-FFF2-40B4-BE49-F238E27FC236}">
                <a16:creationId xmlns:a16="http://schemas.microsoft.com/office/drawing/2014/main" id="{1C636DED-E24C-05DB-53AF-AD66E517DE8C}"/>
              </a:ext>
            </a:extLst>
          </p:cNvPr>
          <p:cNvSpPr txBox="1"/>
          <p:nvPr/>
        </p:nvSpPr>
        <p:spPr>
          <a:xfrm>
            <a:off x="1825250" y="4061198"/>
            <a:ext cx="2729753" cy="1631216"/>
          </a:xfrm>
          <a:prstGeom prst="rect">
            <a:avLst/>
          </a:prstGeom>
          <a:noFill/>
        </p:spPr>
        <p:txBody>
          <a:bodyPr wrap="square" rtlCol="0">
            <a:spAutoFit/>
          </a:bodyPr>
          <a:lstStyle/>
          <a:p>
            <a:r>
              <a:rPr lang="en-US" sz="2000" dirty="0">
                <a:solidFill>
                  <a:schemeClr val="bg1"/>
                </a:solidFill>
              </a:rPr>
              <a:t>REMINDER: Only outline the veggies, DO NOT color them in with crayon, that is what the watercolor paints are for</a:t>
            </a:r>
            <a:r>
              <a:rPr lang="en-US" sz="2000" dirty="0">
                <a:solidFill>
                  <a:schemeClr val="accent3">
                    <a:lumMod val="75000"/>
                  </a:schemeClr>
                </a:solidFill>
              </a:rPr>
              <a:t>.</a:t>
            </a:r>
          </a:p>
        </p:txBody>
      </p:sp>
      <p:pic>
        <p:nvPicPr>
          <p:cNvPr id="7" name="Graphic 6" descr="Peas In Pod with solid fill">
            <a:extLst>
              <a:ext uri="{FF2B5EF4-FFF2-40B4-BE49-F238E27FC236}">
                <a16:creationId xmlns:a16="http://schemas.microsoft.com/office/drawing/2014/main" id="{57061DAF-9C72-03B0-1E44-E28BC977E2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097280">
            <a:off x="863786" y="4491590"/>
            <a:ext cx="914400" cy="914400"/>
          </a:xfrm>
          <a:prstGeom prst="rect">
            <a:avLst/>
          </a:prstGeom>
        </p:spPr>
      </p:pic>
      <p:pic>
        <p:nvPicPr>
          <p:cNvPr id="9" name="Picture Placeholder 8">
            <a:extLst>
              <a:ext uri="{FF2B5EF4-FFF2-40B4-BE49-F238E27FC236}">
                <a16:creationId xmlns:a16="http://schemas.microsoft.com/office/drawing/2014/main" id="{6E419D89-B563-E63B-DA3E-4700DAD6095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846" t="3891" r="5920" b="7291"/>
          <a:stretch/>
        </p:blipFill>
        <p:spPr>
          <a:xfrm rot="5400000">
            <a:off x="5691512" y="1092622"/>
            <a:ext cx="6138491" cy="4531659"/>
          </a:xfrm>
          <a:prstGeom prst="rect">
            <a:avLst/>
          </a:prstGeom>
          <a:ln w="38100">
            <a:solidFill>
              <a:schemeClr val="tx2"/>
            </a:solidFill>
          </a:ln>
        </p:spPr>
      </p:pic>
    </p:spTree>
    <p:extLst>
      <p:ext uri="{BB962C8B-B14F-4D97-AF65-F5344CB8AC3E}">
        <p14:creationId xmlns:p14="http://schemas.microsoft.com/office/powerpoint/2010/main" val="24544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4DB581F-A8E1-45D7-7E95-0569653A1006}"/>
              </a:ext>
            </a:extLst>
          </p:cNvPr>
          <p:cNvSpPr>
            <a:spLocks noGrp="1"/>
          </p:cNvSpPr>
          <p:nvPr>
            <p:ph type="title"/>
          </p:nvPr>
        </p:nvSpPr>
        <p:spPr>
          <a:xfrm>
            <a:off x="1065212" y="304800"/>
            <a:ext cx="4152247" cy="1219200"/>
          </a:xfrm>
        </p:spPr>
        <p:txBody>
          <a:bodyPr/>
          <a:lstStyle/>
          <a:p>
            <a:r>
              <a:rPr lang="en-US" dirty="0"/>
              <a:t>Step Three – WATERCOLOR PAINT</a:t>
            </a:r>
          </a:p>
        </p:txBody>
      </p:sp>
      <p:sp>
        <p:nvSpPr>
          <p:cNvPr id="5" name="Text Placeholder 4"/>
          <p:cNvSpPr>
            <a:spLocks noGrp="1"/>
          </p:cNvSpPr>
          <p:nvPr>
            <p:ph type="body" sz="half" idx="4294967295"/>
          </p:nvPr>
        </p:nvSpPr>
        <p:spPr>
          <a:xfrm>
            <a:off x="1065212" y="1643216"/>
            <a:ext cx="4448082" cy="3540872"/>
          </a:xfrm>
        </p:spPr>
        <p:txBody>
          <a:bodyPr>
            <a:noAutofit/>
          </a:bodyPr>
          <a:lstStyle/>
          <a:p>
            <a:pPr marL="0" indent="0">
              <a:buNone/>
            </a:pPr>
            <a:r>
              <a:rPr lang="en-US" dirty="0"/>
              <a:t>1) Paint inside the veggies first.</a:t>
            </a:r>
          </a:p>
          <a:p>
            <a:pPr marL="0" indent="0">
              <a:buNone/>
            </a:pPr>
            <a:r>
              <a:rPr lang="en-US" dirty="0"/>
              <a:t>2) You can put water on the part of the paper first before painting.</a:t>
            </a:r>
          </a:p>
          <a:p>
            <a:pPr marL="0" indent="0">
              <a:buNone/>
            </a:pPr>
            <a:r>
              <a:rPr lang="en-US" dirty="0"/>
              <a:t>3) You can darken the color by letting it dry a little first then adding to it with the same color.</a:t>
            </a:r>
          </a:p>
        </p:txBody>
      </p:sp>
      <p:pic>
        <p:nvPicPr>
          <p:cNvPr id="2" name="Picture Placeholder 9">
            <a:extLst>
              <a:ext uri="{FF2B5EF4-FFF2-40B4-BE49-F238E27FC236}">
                <a16:creationId xmlns:a16="http://schemas.microsoft.com/office/drawing/2014/main" id="{B86EA58F-726A-7203-0660-E43E1BA9A9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846" t="4010" r="3846"/>
          <a:stretch/>
        </p:blipFill>
        <p:spPr>
          <a:xfrm rot="5400000">
            <a:off x="5689309" y="965049"/>
            <a:ext cx="6279095" cy="4897207"/>
          </a:xfrm>
          <a:prstGeom prst="rect">
            <a:avLst/>
          </a:prstGeom>
          <a:ln w="28575">
            <a:solidFill>
              <a:schemeClr val="tx2"/>
            </a:solidFill>
          </a:ln>
        </p:spPr>
      </p:pic>
      <p:sp>
        <p:nvSpPr>
          <p:cNvPr id="8" name="Arrow: Pentagon 7">
            <a:extLst>
              <a:ext uri="{FF2B5EF4-FFF2-40B4-BE49-F238E27FC236}">
                <a16:creationId xmlns:a16="http://schemas.microsoft.com/office/drawing/2014/main" id="{40B06323-A85A-7BD9-E7A8-5BF0C3CB2F25}"/>
              </a:ext>
            </a:extLst>
          </p:cNvPr>
          <p:cNvSpPr/>
          <p:nvPr/>
        </p:nvSpPr>
        <p:spPr>
          <a:xfrm>
            <a:off x="-2894" y="4787154"/>
            <a:ext cx="5516188" cy="1332770"/>
          </a:xfrm>
          <a:prstGeom prst="homePlat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2269267-8EC7-34E4-7D82-F395BDA3C4ED}"/>
              </a:ext>
            </a:extLst>
          </p:cNvPr>
          <p:cNvSpPr txBox="1"/>
          <p:nvPr/>
        </p:nvSpPr>
        <p:spPr>
          <a:xfrm>
            <a:off x="1800131" y="4945707"/>
            <a:ext cx="2978244" cy="1015663"/>
          </a:xfrm>
          <a:prstGeom prst="rect">
            <a:avLst/>
          </a:prstGeom>
          <a:noFill/>
        </p:spPr>
        <p:txBody>
          <a:bodyPr wrap="square" rtlCol="0">
            <a:spAutoFit/>
          </a:bodyPr>
          <a:lstStyle/>
          <a:p>
            <a:r>
              <a:rPr lang="en-US" sz="2000" dirty="0">
                <a:solidFill>
                  <a:schemeClr val="bg1"/>
                </a:solidFill>
              </a:rPr>
              <a:t>Rinse your brush between colors so your palette doesn’t get super dirty.</a:t>
            </a:r>
            <a:endParaRPr lang="en-US" sz="2000" dirty="0">
              <a:solidFill>
                <a:schemeClr val="accent3">
                  <a:lumMod val="75000"/>
                </a:schemeClr>
              </a:solidFill>
            </a:endParaRPr>
          </a:p>
        </p:txBody>
      </p:sp>
      <p:pic>
        <p:nvPicPr>
          <p:cNvPr id="13" name="Graphic 12" descr="Paint brush with solid fill">
            <a:extLst>
              <a:ext uri="{FF2B5EF4-FFF2-40B4-BE49-F238E27FC236}">
                <a16:creationId xmlns:a16="http://schemas.microsoft.com/office/drawing/2014/main" id="{8605B990-3701-0793-25F5-721AEA93EE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990610">
            <a:off x="909450" y="4996338"/>
            <a:ext cx="914400" cy="914400"/>
          </a:xfrm>
          <a:prstGeom prst="rect">
            <a:avLst/>
          </a:prstGeom>
        </p:spPr>
      </p:pic>
      <p:pic>
        <p:nvPicPr>
          <p:cNvPr id="15" name="Graphic 14" descr="Palette with solid fill">
            <a:extLst>
              <a:ext uri="{FF2B5EF4-FFF2-40B4-BE49-F238E27FC236}">
                <a16:creationId xmlns:a16="http://schemas.microsoft.com/office/drawing/2014/main" id="{0E1198D4-2607-9B1C-89C9-7A6556B946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272" y="4911437"/>
            <a:ext cx="914400" cy="914400"/>
          </a:xfrm>
          <a:prstGeom prst="rect">
            <a:avLst/>
          </a:prstGeom>
        </p:spPr>
      </p:pic>
    </p:spTree>
    <p:extLst>
      <p:ext uri="{BB962C8B-B14F-4D97-AF65-F5344CB8AC3E}">
        <p14:creationId xmlns:p14="http://schemas.microsoft.com/office/powerpoint/2010/main" val="321066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72997" y="1349312"/>
            <a:ext cx="3953131" cy="2079688"/>
          </a:xfrm>
        </p:spPr>
        <p:txBody>
          <a:bodyPr>
            <a:normAutofit/>
          </a:bodyPr>
          <a:lstStyle/>
          <a:p>
            <a:r>
              <a:rPr lang="en-US" sz="3200" dirty="0"/>
              <a:t>FINAL STEPS – paint the top of the horizon line with blue, and the ground with brown.</a:t>
            </a:r>
          </a:p>
        </p:txBody>
      </p:sp>
      <p:pic>
        <p:nvPicPr>
          <p:cNvPr id="7" name="Picture 6" descr="C:\Users\Rachel\AppData\Local\Microsoft\Windows\INetCache\Content.Word\IMG_6729.jpg"/>
          <p:cNvPicPr/>
          <p:nvPr/>
        </p:nvPicPr>
        <p:blipFill>
          <a:blip r:embed="rId2" cstate="print">
            <a:extLst>
              <a:ext uri="{28A0092B-C50C-407E-A947-70E740481C1C}">
                <a14:useLocalDpi xmlns:a14="http://schemas.microsoft.com/office/drawing/2010/main" val="0"/>
              </a:ext>
            </a:extLst>
          </a:blip>
          <a:srcRect l="1122" t="3862" r="5289" b="3862"/>
          <a:stretch>
            <a:fillRect/>
          </a:stretch>
        </p:blipFill>
        <p:spPr bwMode="auto">
          <a:xfrm rot="5400000">
            <a:off x="5951369" y="1119304"/>
            <a:ext cx="6176062" cy="45470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1122947"/>
            <a:ext cx="10058402" cy="1219200"/>
          </a:xfrm>
        </p:spPr>
        <p:txBody>
          <a:bodyPr/>
          <a:lstStyle/>
          <a:p>
            <a:r>
              <a:rPr lang="en-US" dirty="0"/>
              <a:t>Art Techniques</a:t>
            </a:r>
            <a:endParaRPr dirty="0"/>
          </a:p>
        </p:txBody>
      </p:sp>
      <p:sp>
        <p:nvSpPr>
          <p:cNvPr id="14" name="Content Placeholder 13"/>
          <p:cNvSpPr>
            <a:spLocks noGrp="1"/>
          </p:cNvSpPr>
          <p:nvPr>
            <p:ph idx="1"/>
          </p:nvPr>
        </p:nvSpPr>
        <p:spPr>
          <a:xfrm>
            <a:off x="1065214" y="2570747"/>
            <a:ext cx="9487862" cy="2438400"/>
          </a:xfrm>
        </p:spPr>
        <p:txBody>
          <a:bodyPr>
            <a:normAutofit fontScale="92500" lnSpcReduction="10000"/>
          </a:bodyPr>
          <a:lstStyle/>
          <a:p>
            <a:r>
              <a:rPr lang="en-US" b="1" dirty="0"/>
              <a:t>Three </a:t>
            </a:r>
            <a:r>
              <a:rPr lang="en-US" dirty="0"/>
              <a:t>– Using three to create a visual balance.</a:t>
            </a:r>
          </a:p>
          <a:p>
            <a:r>
              <a:rPr lang="en-US" b="1" dirty="0"/>
              <a:t>Variety</a:t>
            </a:r>
            <a:r>
              <a:rPr lang="en-US" dirty="0"/>
              <a:t>– Makes a piece more interesting.</a:t>
            </a:r>
          </a:p>
          <a:p>
            <a:r>
              <a:rPr lang="en-US" b="1" dirty="0"/>
              <a:t>Perception</a:t>
            </a:r>
            <a:r>
              <a:rPr lang="en-US" dirty="0"/>
              <a:t> – becoming aware of things based on a different point of view.</a:t>
            </a:r>
            <a:endParaRPr lang="en-US" b="1" dirty="0"/>
          </a:p>
          <a:p>
            <a:pPr lvl="0"/>
            <a:r>
              <a:rPr lang="en-US" b="1" dirty="0"/>
              <a:t>Resistance</a:t>
            </a:r>
            <a:r>
              <a:rPr lang="en-US" dirty="0"/>
              <a:t>– How watercolor paint rolls off substances like wax from a crayon and attaches itself to the paper. </a:t>
            </a: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0" y="0"/>
            <a:ext cx="6858002" cy="1428750"/>
          </a:xfrm>
        </p:spPr>
        <p:txBody>
          <a:bodyPr/>
          <a:lstStyle/>
          <a:p>
            <a:r>
              <a:rPr lang="en-US" dirty="0"/>
              <a:t>Resources</a:t>
            </a:r>
          </a:p>
        </p:txBody>
      </p:sp>
      <p:sp>
        <p:nvSpPr>
          <p:cNvPr id="3" name="Text Placeholder 2"/>
          <p:cNvSpPr>
            <a:spLocks noGrp="1"/>
          </p:cNvSpPr>
          <p:nvPr>
            <p:ph type="body" idx="1"/>
          </p:nvPr>
        </p:nvSpPr>
        <p:spPr>
          <a:xfrm>
            <a:off x="4000500" y="1690418"/>
            <a:ext cx="7713662" cy="4024582"/>
          </a:xfrm>
        </p:spPr>
        <p:txBody>
          <a:bodyPr>
            <a:normAutofit lnSpcReduction="10000"/>
          </a:bodyPr>
          <a:lstStyle/>
          <a:p>
            <a:r>
              <a:rPr lang="en-US" dirty="0">
                <a:solidFill>
                  <a:schemeClr val="bg2">
                    <a:lumMod val="25000"/>
                  </a:schemeClr>
                </a:solidFill>
                <a:hlinkClick r:id="rId2">
                  <a:extLst>
                    <a:ext uri="{A12FA001-AC4F-418D-AE19-62706E023703}">
                      <ahyp:hlinkClr xmlns:ahyp="http://schemas.microsoft.com/office/drawing/2018/hyperlinkcolor" val="tx"/>
                    </a:ext>
                  </a:extLst>
                </a:hlinkClick>
              </a:rPr>
              <a:t>Rule of Odd Numbers</a:t>
            </a:r>
          </a:p>
          <a:p>
            <a:endParaRPr lang="en-US" dirty="0"/>
          </a:p>
          <a:p>
            <a:r>
              <a:rPr lang="en-US" dirty="0">
                <a:solidFill>
                  <a:schemeClr val="bg2">
                    <a:lumMod val="25000"/>
                  </a:schemeClr>
                </a:solidFill>
              </a:rPr>
              <a:t>Compositionstudy.com</a:t>
            </a:r>
          </a:p>
          <a:p>
            <a:endParaRPr lang="en-US" dirty="0">
              <a:solidFill>
                <a:schemeClr val="bg2">
                  <a:lumMod val="25000"/>
                </a:schemeClr>
              </a:solidFill>
            </a:endParaRPr>
          </a:p>
          <a:p>
            <a:r>
              <a:rPr lang="en-US" dirty="0">
                <a:solidFill>
                  <a:schemeClr val="bg2">
                    <a:lumMod val="25000"/>
                  </a:schemeClr>
                </a:solidFill>
              </a:rPr>
              <a:t>“Teaching Art with Books Kids Love,” by Darcie Clark Frohardt</a:t>
            </a:r>
          </a:p>
          <a:p>
            <a:endParaRPr lang="en-US" dirty="0">
              <a:solidFill>
                <a:schemeClr val="bg2">
                  <a:lumMod val="25000"/>
                </a:schemeClr>
              </a:solidFill>
            </a:endParaRPr>
          </a:p>
          <a:p>
            <a:r>
              <a:rPr lang="en-US" dirty="0">
                <a:solidFill>
                  <a:schemeClr val="bg2">
                    <a:lumMod val="25000"/>
                  </a:schemeClr>
                </a:solidFill>
                <a:hlinkClick r:id="rId3" action="ppaction://hlinkfile">
                  <a:extLst>
                    <a:ext uri="{A12FA001-AC4F-418D-AE19-62706E023703}">
                      <ahyp:hlinkClr xmlns:ahyp="http://schemas.microsoft.com/office/drawing/2018/hyperlinkcolor" val="tx"/>
                    </a:ext>
                  </a:extLst>
                </a:hlinkClick>
              </a:rPr>
              <a:t>Dinosaur Graphic</a:t>
            </a:r>
            <a:endParaRPr lang="en-US" dirty="0">
              <a:solidFill>
                <a:schemeClr val="bg2">
                  <a:lumMod val="25000"/>
                </a:schemeClr>
              </a:solidFill>
            </a:endParaRPr>
          </a:p>
          <a:p>
            <a:endParaRPr lang="en-US" dirty="0">
              <a:solidFill>
                <a:schemeClr val="bg2">
                  <a:lumMod val="25000"/>
                </a:schemeClr>
              </a:solidFill>
            </a:endParaRPr>
          </a:p>
          <a:p>
            <a:r>
              <a:rPr lang="en-US" dirty="0">
                <a:solidFill>
                  <a:schemeClr val="bg2">
                    <a:lumMod val="25000"/>
                  </a:schemeClr>
                </a:solidFill>
                <a:hlinkClick r:id="rId4" action="ppaction://hlinkfile">
                  <a:extLst>
                    <a:ext uri="{A12FA001-AC4F-418D-AE19-62706E023703}">
                      <ahyp:hlinkClr xmlns:ahyp="http://schemas.microsoft.com/office/drawing/2018/hyperlinkcolor" val="tx"/>
                    </a:ext>
                  </a:extLst>
                </a:hlinkClick>
              </a:rPr>
              <a:t>Vegetable Illustration</a:t>
            </a:r>
            <a:endParaRPr lang="en-US" dirty="0">
              <a:solidFill>
                <a:schemeClr val="bg2">
                  <a:lumMod val="25000"/>
                </a:schemeClr>
              </a:solidFill>
            </a:endParaRPr>
          </a:p>
          <a:p>
            <a:endParaRPr lang="en-US" dirty="0">
              <a:solidFill>
                <a:schemeClr val="bg2">
                  <a:lumMod val="25000"/>
                </a:schemeClr>
              </a:solidFill>
            </a:endParaRPr>
          </a:p>
          <a:p>
            <a:r>
              <a:rPr lang="en-US" dirty="0">
                <a:solidFill>
                  <a:schemeClr val="bg2">
                    <a:lumMod val="25000"/>
                  </a:schemeClr>
                </a:solidFill>
                <a:hlinkClick r:id="rId5" action="ppaction://hlinkfile">
                  <a:extLst>
                    <a:ext uri="{A12FA001-AC4F-418D-AE19-62706E023703}">
                      <ahyp:hlinkClr xmlns:ahyp="http://schemas.microsoft.com/office/drawing/2018/hyperlinkcolor" val="tx"/>
                    </a:ext>
                  </a:extLst>
                </a:hlinkClick>
              </a:rPr>
              <a:t>Tree Graphics</a:t>
            </a:r>
            <a:endParaRPr lang="en-US" dirty="0">
              <a:solidFill>
                <a:schemeClr val="bg2">
                  <a:lumMod val="25000"/>
                </a:schemeClr>
              </a:solidFill>
            </a:endParaRPr>
          </a:p>
          <a:p>
            <a:endParaRPr lang="en-US" dirty="0">
              <a:solidFill>
                <a:schemeClr val="bg2">
                  <a:lumMod val="25000"/>
                </a:schemeClr>
              </a:solidFill>
            </a:endParaRPr>
          </a:p>
          <a:p>
            <a:endParaRPr lang="en-US" dirty="0">
              <a:solidFill>
                <a:schemeClr val="bg2">
                  <a:lumMod val="25000"/>
                </a:schemeClr>
              </a:solidFill>
            </a:endParaRPr>
          </a:p>
          <a:p>
            <a:endParaRPr lang="en-US" dirty="0"/>
          </a:p>
        </p:txBody>
      </p:sp>
      <p:sp>
        <p:nvSpPr>
          <p:cNvPr id="5" name="Content Placeholder 2"/>
          <p:cNvSpPr txBox="1">
            <a:spLocks/>
          </p:cNvSpPr>
          <p:nvPr/>
        </p:nvSpPr>
        <p:spPr>
          <a:xfrm>
            <a:off x="4433828" y="2133600"/>
            <a:ext cx="6172201" cy="502920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10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8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baseline="0">
                <a:solidFill>
                  <a:schemeClr val="tx1">
                    <a:tint val="7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83949" y="304800"/>
            <a:ext cx="10058402" cy="1219200"/>
          </a:xfrm>
        </p:spPr>
        <p:txBody>
          <a:bodyPr/>
          <a:lstStyle/>
          <a:p>
            <a:r>
              <a:rPr lang="en-US" dirty="0"/>
              <a:t>Rule of Three</a:t>
            </a:r>
            <a:endParaRPr dirty="0"/>
          </a:p>
        </p:txBody>
      </p:sp>
      <p:sp>
        <p:nvSpPr>
          <p:cNvPr id="14" name="Content Placeholder 13"/>
          <p:cNvSpPr>
            <a:spLocks noGrp="1"/>
          </p:cNvSpPr>
          <p:nvPr>
            <p:ph idx="1"/>
          </p:nvPr>
        </p:nvSpPr>
        <p:spPr>
          <a:xfrm>
            <a:off x="583951" y="1752600"/>
            <a:ext cx="4329238" cy="4229100"/>
          </a:xfrm>
        </p:spPr>
        <p:txBody>
          <a:bodyPr>
            <a:normAutofit/>
          </a:bodyPr>
          <a:lstStyle/>
          <a:p>
            <a:pPr lvl="0"/>
            <a:r>
              <a:rPr lang="en-US" dirty="0"/>
              <a:t>Studies prove that if you place elements of your artwork along natural lines it becomes more balanced and more comfortable for the viewer. </a:t>
            </a:r>
          </a:p>
          <a:p>
            <a:pPr lvl="0"/>
            <a:r>
              <a:rPr lang="en-US" dirty="0"/>
              <a:t>People’s eyes are usually drawn to one of the intersection points rather than the center of the piece.</a:t>
            </a:r>
          </a:p>
        </p:txBody>
      </p:sp>
      <p:pic>
        <p:nvPicPr>
          <p:cNvPr id="4" name="Picture 3">
            <a:extLst>
              <a:ext uri="{FF2B5EF4-FFF2-40B4-BE49-F238E27FC236}">
                <a16:creationId xmlns:a16="http://schemas.microsoft.com/office/drawing/2014/main" id="{4DDD3771-5C04-4C8A-876F-E9E99AED4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469" y="1556613"/>
            <a:ext cx="5613151" cy="3744774"/>
          </a:xfrm>
          <a:prstGeom prst="rect">
            <a:avLst/>
          </a:prstGeom>
        </p:spPr>
      </p:pic>
      <p:grpSp>
        <p:nvGrpSpPr>
          <p:cNvPr id="11" name="Group 10">
            <a:extLst>
              <a:ext uri="{FF2B5EF4-FFF2-40B4-BE49-F238E27FC236}">
                <a16:creationId xmlns:a16="http://schemas.microsoft.com/office/drawing/2014/main" id="{0BCD7321-357C-4D67-ACBC-7C31574B2B76}"/>
              </a:ext>
            </a:extLst>
          </p:cNvPr>
          <p:cNvGrpSpPr/>
          <p:nvPr/>
        </p:nvGrpSpPr>
        <p:grpSpPr>
          <a:xfrm>
            <a:off x="5705469" y="1524000"/>
            <a:ext cx="5613151" cy="3796352"/>
            <a:chOff x="5705469" y="1524000"/>
            <a:chExt cx="5613151" cy="3796352"/>
          </a:xfrm>
        </p:grpSpPr>
        <p:cxnSp>
          <p:nvCxnSpPr>
            <p:cNvPr id="6" name="Straight Connector 5">
              <a:extLst>
                <a:ext uri="{FF2B5EF4-FFF2-40B4-BE49-F238E27FC236}">
                  <a16:creationId xmlns:a16="http://schemas.microsoft.com/office/drawing/2014/main" id="{8E87B4BD-AE88-4CDB-9AF5-357AA6837E15}"/>
                </a:ext>
              </a:extLst>
            </p:cNvPr>
            <p:cNvCxnSpPr/>
            <p:nvPr/>
          </p:nvCxnSpPr>
          <p:spPr>
            <a:xfrm>
              <a:off x="7569480" y="1524000"/>
              <a:ext cx="0" cy="377738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63DA39-7302-4A2D-A3DE-26BD23F23DF9}"/>
                </a:ext>
              </a:extLst>
            </p:cNvPr>
            <p:cNvCxnSpPr/>
            <p:nvPr/>
          </p:nvCxnSpPr>
          <p:spPr>
            <a:xfrm>
              <a:off x="9455145" y="1542965"/>
              <a:ext cx="0" cy="377738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5250ED-E218-4CA1-8170-66DC0DA6486E}"/>
                </a:ext>
              </a:extLst>
            </p:cNvPr>
            <p:cNvCxnSpPr>
              <a:cxnSpLocks/>
            </p:cNvCxnSpPr>
            <p:nvPr/>
          </p:nvCxnSpPr>
          <p:spPr>
            <a:xfrm flipH="1">
              <a:off x="5705469" y="4050342"/>
              <a:ext cx="561315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FAE3F3-9F0D-4232-9431-12EE9C5C9649}"/>
                </a:ext>
              </a:extLst>
            </p:cNvPr>
            <p:cNvCxnSpPr>
              <a:cxnSpLocks/>
            </p:cNvCxnSpPr>
            <p:nvPr/>
          </p:nvCxnSpPr>
          <p:spPr>
            <a:xfrm flipH="1">
              <a:off x="5705469" y="2810671"/>
              <a:ext cx="561315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23CF8839-C005-4517-85AA-D9390D21D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4593" y="1307390"/>
            <a:ext cx="6371966" cy="4210605"/>
          </a:xfrm>
          <a:prstGeom prst="rect">
            <a:avLst/>
          </a:prstGeom>
        </p:spPr>
      </p:pic>
    </p:spTree>
    <p:extLst>
      <p:ext uri="{BB962C8B-B14F-4D97-AF65-F5344CB8AC3E}">
        <p14:creationId xmlns:p14="http://schemas.microsoft.com/office/powerpoint/2010/main" val="89970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45833E-6 4.81481E-6 L -0.60247 4.81481E-6 " pathEditMode="relative" rAng="0" ptsTypes="AA">
                                      <p:cBhvr>
                                        <p:cTn id="16" dur="2000" fill="hold"/>
                                        <p:tgtEl>
                                          <p:spTgt spid="18"/>
                                        </p:tgtEl>
                                        <p:attrNameLst>
                                          <p:attrName>ppt_x</p:attrName>
                                          <p:attrName>ppt_y</p:attrName>
                                        </p:attrNameLst>
                                      </p:cBhvr>
                                      <p:rCtr x="-3013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640080" y="325369"/>
            <a:ext cx="4368602" cy="1956841"/>
          </a:xfrm>
        </p:spPr>
        <p:txBody>
          <a:bodyPr anchor="b">
            <a:normAutofit/>
          </a:bodyPr>
          <a:lstStyle/>
          <a:p>
            <a:r>
              <a:rPr lang="en-US" sz="5400" dirty="0"/>
              <a:t>Rule of Odds in Composition</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p:cNvSpPr>
            <a:spLocks noGrp="1"/>
          </p:cNvSpPr>
          <p:nvPr>
            <p:ph idx="1"/>
          </p:nvPr>
        </p:nvSpPr>
        <p:spPr>
          <a:xfrm>
            <a:off x="640080" y="2872899"/>
            <a:ext cx="3770555" cy="3320668"/>
          </a:xfrm>
        </p:spPr>
        <p:txBody>
          <a:bodyPr>
            <a:normAutofit/>
          </a:bodyPr>
          <a:lstStyle/>
          <a:p>
            <a:pPr marL="0" indent="0">
              <a:buNone/>
            </a:pPr>
            <a:r>
              <a:rPr lang="en-US" sz="2200" dirty="0"/>
              <a:t>Having an odd number of things in a composition makes things more exciting. </a:t>
            </a:r>
          </a:p>
          <a:p>
            <a:pPr marL="0" indent="0">
              <a:buNone/>
            </a:pPr>
            <a:r>
              <a:rPr lang="en-US" sz="2200" dirty="0"/>
              <a:t>Your eye and brain can't pair things up or group them easily and there’s always one thing left over, which keeps your eyes moving across the page.</a:t>
            </a:r>
          </a:p>
        </p:txBody>
      </p:sp>
      <p:pic>
        <p:nvPicPr>
          <p:cNvPr id="3" name="Picture 2">
            <a:extLst>
              <a:ext uri="{FF2B5EF4-FFF2-40B4-BE49-F238E27FC236}">
                <a16:creationId xmlns:a16="http://schemas.microsoft.com/office/drawing/2014/main" id="{9591D62F-98C1-969F-487C-BF7A2A375D54}"/>
              </a:ext>
            </a:extLst>
          </p:cNvPr>
          <p:cNvPicPr>
            <a:picLocks noChangeAspect="1"/>
          </p:cNvPicPr>
          <p:nvPr/>
        </p:nvPicPr>
        <p:blipFill rotWithShape="1">
          <a:blip r:embed="rId3"/>
          <a:srcRect r="-2" b="7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E1256573-97E0-005B-51DD-31CE0738E1C2}"/>
              </a:ext>
            </a:extLst>
          </p:cNvPr>
          <p:cNvSpPr txBox="1"/>
          <p:nvPr/>
        </p:nvSpPr>
        <p:spPr>
          <a:xfrm>
            <a:off x="4148070" y="6338477"/>
            <a:ext cx="1506071" cy="369332"/>
          </a:xfrm>
          <a:prstGeom prst="rect">
            <a:avLst/>
          </a:prstGeom>
          <a:noFill/>
        </p:spPr>
        <p:txBody>
          <a:bodyPr wrap="square" rtlCol="0">
            <a:spAutoFit/>
          </a:bodyPr>
          <a:lstStyle/>
          <a:p>
            <a:r>
              <a:rPr lang="en-US" dirty="0">
                <a:solidFill>
                  <a:schemeClr val="tx2"/>
                </a:solidFill>
              </a:rPr>
              <a:t>Romero Britto</a:t>
            </a:r>
          </a:p>
        </p:txBody>
      </p:sp>
    </p:spTree>
    <p:extLst>
      <p:ext uri="{BB962C8B-B14F-4D97-AF65-F5344CB8AC3E}">
        <p14:creationId xmlns:p14="http://schemas.microsoft.com/office/powerpoint/2010/main" val="12901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dirty="0">
                <a:solidFill>
                  <a:schemeClr val="bg1"/>
                </a:solidFill>
              </a:rPr>
              <a:t>Variety Makes Art Interesting</a:t>
            </a:r>
          </a:p>
        </p:txBody>
      </p:sp>
      <p:sp>
        <p:nvSpPr>
          <p:cNvPr id="14" name="Content Placeholder 13"/>
          <p:cNvSpPr>
            <a:spLocks noGrp="1"/>
          </p:cNvSpPr>
          <p:nvPr>
            <p:ph type="body" idx="1"/>
          </p:nvPr>
        </p:nvSpPr>
        <p:spPr>
          <a:xfrm>
            <a:off x="5390868" y="3907577"/>
            <a:ext cx="6270813" cy="1444312"/>
          </a:xfrm>
        </p:spPr>
        <p:txBody>
          <a:bodyPr vert="horz" lIns="91440" tIns="45720" rIns="91440" bIns="45720" rtlCol="0" anchor="b">
            <a:normAutofit/>
          </a:bodyPr>
          <a:lstStyle/>
          <a:p>
            <a:pPr lvl="0">
              <a:lnSpc>
                <a:spcPct val="90000"/>
              </a:lnSpc>
              <a:spcBef>
                <a:spcPts val="1000"/>
              </a:spcBef>
            </a:pPr>
            <a:r>
              <a:rPr lang="en-US" sz="2600" dirty="0">
                <a:solidFill>
                  <a:schemeClr val="bg1"/>
                </a:solidFill>
              </a:rPr>
              <a:t>These four ballerinas are all putting on their ballet slippers, but how are they different?</a:t>
            </a:r>
          </a:p>
        </p:txBody>
      </p:sp>
      <p:pic>
        <p:nvPicPr>
          <p:cNvPr id="4" name="Picture 3">
            <a:extLst>
              <a:ext uri="{FF2B5EF4-FFF2-40B4-BE49-F238E27FC236}">
                <a16:creationId xmlns:a16="http://schemas.microsoft.com/office/drawing/2014/main" id="{2A0D099F-34D6-D174-892E-EE9FC188A314}"/>
              </a:ext>
            </a:extLst>
          </p:cNvPr>
          <p:cNvPicPr>
            <a:picLocks noChangeAspect="1"/>
          </p:cNvPicPr>
          <p:nvPr/>
        </p:nvPicPr>
        <p:blipFill rotWithShape="1">
          <a:blip r:embed="rId3"/>
          <a:srcRect t="7386" b="2450"/>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32" name="Group 3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3" name="Freeform: Shape 3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3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TextBox 5">
            <a:extLst>
              <a:ext uri="{FF2B5EF4-FFF2-40B4-BE49-F238E27FC236}">
                <a16:creationId xmlns:a16="http://schemas.microsoft.com/office/drawing/2014/main" id="{48B96575-4DA0-2AE8-D2F7-735B65EFB0E2}"/>
              </a:ext>
            </a:extLst>
          </p:cNvPr>
          <p:cNvSpPr txBox="1"/>
          <p:nvPr/>
        </p:nvSpPr>
        <p:spPr>
          <a:xfrm>
            <a:off x="838199" y="5966445"/>
            <a:ext cx="4016189" cy="276999"/>
          </a:xfrm>
          <a:prstGeom prst="rect">
            <a:avLst/>
          </a:prstGeom>
          <a:noFill/>
        </p:spPr>
        <p:txBody>
          <a:bodyPr wrap="square">
            <a:spAutoFit/>
          </a:bodyPr>
          <a:lstStyle/>
          <a:p>
            <a:r>
              <a:rPr lang="en-US" sz="1200" b="0" i="0" u="none" strike="noStrike" dirty="0">
                <a:solidFill>
                  <a:schemeClr val="bg1"/>
                </a:solidFill>
                <a:effectLst/>
                <a:latin typeface="Roboto" panose="02000000000000000000" pitchFamily="2" charset="0"/>
              </a:rPr>
              <a:t>Edgar Degas -</a:t>
            </a:r>
            <a:r>
              <a:rPr lang="en-US" sz="1200" b="0" i="0" dirty="0">
                <a:solidFill>
                  <a:schemeClr val="bg1"/>
                </a:solidFill>
                <a:effectLst/>
                <a:latin typeface="Times New Roman" panose="02020603050405020304" pitchFamily="18" charset="0"/>
              </a:rPr>
              <a:t> </a:t>
            </a:r>
            <a:r>
              <a:rPr lang="en-US" sz="1200" b="0" i="0" dirty="0">
                <a:solidFill>
                  <a:schemeClr val="bg1"/>
                </a:solidFill>
                <a:effectLst/>
                <a:latin typeface="Roboto" panose="02000000000000000000" pitchFamily="2" charset="0"/>
              </a:rPr>
              <a:t>Dancers tying shoes (1883)</a:t>
            </a:r>
            <a:endParaRPr lang="en-US" sz="1200" dirty="0">
              <a:solidFill>
                <a:schemeClr val="bg1"/>
              </a:solidFill>
            </a:endParaRPr>
          </a:p>
        </p:txBody>
      </p:sp>
      <p:sp>
        <p:nvSpPr>
          <p:cNvPr id="8" name="TextBox 7">
            <a:extLst>
              <a:ext uri="{FF2B5EF4-FFF2-40B4-BE49-F238E27FC236}">
                <a16:creationId xmlns:a16="http://schemas.microsoft.com/office/drawing/2014/main" id="{85FD2C4F-B455-6F90-059F-5B7FC6DDA816}"/>
              </a:ext>
            </a:extLst>
          </p:cNvPr>
          <p:cNvSpPr txBox="1"/>
          <p:nvPr/>
        </p:nvSpPr>
        <p:spPr>
          <a:xfrm>
            <a:off x="5390868" y="5730474"/>
            <a:ext cx="5124732" cy="843821"/>
          </a:xfrm>
          <a:prstGeom prst="rect">
            <a:avLst/>
          </a:prstGeom>
          <a:noFill/>
        </p:spPr>
        <p:txBody>
          <a:bodyPr wrap="square">
            <a:spAutoFit/>
          </a:bodyPr>
          <a:lstStyle/>
          <a:p>
            <a:pPr lvl="0">
              <a:lnSpc>
                <a:spcPct val="90000"/>
              </a:lnSpc>
              <a:spcBef>
                <a:spcPts val="1000"/>
              </a:spcBef>
            </a:pPr>
            <a:r>
              <a:rPr lang="en-US" sz="1800" dirty="0">
                <a:solidFill>
                  <a:schemeClr val="bg1"/>
                </a:solidFill>
              </a:rPr>
              <a:t>To keep your composition appealing changing shapes and colors can help.</a:t>
            </a:r>
          </a:p>
          <a:p>
            <a:pPr lvl="0">
              <a:lnSpc>
                <a:spcPct val="90000"/>
              </a:lnSpc>
              <a:spcBef>
                <a:spcPts val="1000"/>
              </a:spcBef>
            </a:pPr>
            <a:endParaRPr lang="en-US" sz="900" dirty="0">
              <a:solidFill>
                <a:schemeClr val="bg1"/>
              </a:solidFill>
            </a:endParaRPr>
          </a:p>
        </p:txBody>
      </p:sp>
    </p:spTree>
    <p:extLst>
      <p:ext uri="{BB962C8B-B14F-4D97-AF65-F5344CB8AC3E}">
        <p14:creationId xmlns:p14="http://schemas.microsoft.com/office/powerpoint/2010/main" val="2109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255059" y="5146653"/>
            <a:ext cx="9681882" cy="739880"/>
          </a:xfrm>
        </p:spPr>
        <p:txBody>
          <a:bodyPr vert="horz" lIns="91440" tIns="45720" rIns="91440" bIns="45720" rtlCol="0" anchor="b">
            <a:normAutofit/>
          </a:bodyPr>
          <a:lstStyle/>
          <a:p>
            <a:pPr algn="ctr"/>
            <a:r>
              <a:rPr lang="en-US" dirty="0">
                <a:solidFill>
                  <a:schemeClr val="tx1">
                    <a:lumMod val="85000"/>
                    <a:lumOff val="15000"/>
                  </a:schemeClr>
                </a:solidFill>
              </a:rPr>
              <a:t>Variety Makes Art Interesting</a:t>
            </a:r>
          </a:p>
        </p:txBody>
      </p:sp>
      <p:sp>
        <p:nvSpPr>
          <p:cNvPr id="14" name="Content Placeholder 13"/>
          <p:cNvSpPr>
            <a:spLocks noGrp="1"/>
          </p:cNvSpPr>
          <p:nvPr>
            <p:ph idx="1"/>
          </p:nvPr>
        </p:nvSpPr>
        <p:spPr>
          <a:xfrm>
            <a:off x="2216524" y="5886533"/>
            <a:ext cx="7758951" cy="569668"/>
          </a:xfrm>
        </p:spPr>
        <p:txBody>
          <a:bodyPr vert="horz" lIns="91440" tIns="45720" rIns="91440" bIns="45720" rtlCol="0" anchor="t">
            <a:normAutofit/>
          </a:bodyPr>
          <a:lstStyle/>
          <a:p>
            <a:pPr marL="0" lvl="0" indent="0" algn="ctr">
              <a:lnSpc>
                <a:spcPct val="90000"/>
              </a:lnSpc>
              <a:spcBef>
                <a:spcPts val="1000"/>
              </a:spcBef>
              <a:buNone/>
            </a:pPr>
            <a:r>
              <a:rPr lang="en-US" sz="1600" dirty="0">
                <a:solidFill>
                  <a:schemeClr val="tx1">
                    <a:lumMod val="85000"/>
                    <a:lumOff val="15000"/>
                  </a:schemeClr>
                </a:solidFill>
              </a:rPr>
              <a:t>Variety is achieved by differences in how the elements of art are used. To keep your composition appealing changing shapes and colors can help.</a:t>
            </a:r>
          </a:p>
          <a:p>
            <a:pPr marL="0" lvl="0" indent="0" algn="ctr">
              <a:lnSpc>
                <a:spcPct val="90000"/>
              </a:lnSpc>
              <a:spcBef>
                <a:spcPts val="1000"/>
              </a:spcBef>
              <a:buNone/>
            </a:pPr>
            <a:endParaRPr lang="en-US" sz="1600" dirty="0">
              <a:solidFill>
                <a:schemeClr val="tx1">
                  <a:lumMod val="85000"/>
                  <a:lumOff val="15000"/>
                </a:schemeClr>
              </a:solidFill>
            </a:endParaRPr>
          </a:p>
        </p:txBody>
      </p:sp>
      <p:pic>
        <p:nvPicPr>
          <p:cNvPr id="10" name="Picture 9">
            <a:extLst>
              <a:ext uri="{FF2B5EF4-FFF2-40B4-BE49-F238E27FC236}">
                <a16:creationId xmlns:a16="http://schemas.microsoft.com/office/drawing/2014/main" id="{5DB04B97-7728-C5AC-757F-800D559BF0C5}"/>
              </a:ext>
            </a:extLst>
          </p:cNvPr>
          <p:cNvPicPr>
            <a:picLocks noChangeAspect="1"/>
          </p:cNvPicPr>
          <p:nvPr/>
        </p:nvPicPr>
        <p:blipFill rotWithShape="1">
          <a:blip r:embed="rId3"/>
          <a:srcRect t="2254" b="14859"/>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11" name="TextBox 10">
            <a:extLst>
              <a:ext uri="{FF2B5EF4-FFF2-40B4-BE49-F238E27FC236}">
                <a16:creationId xmlns:a16="http://schemas.microsoft.com/office/drawing/2014/main" id="{F7570920-2598-3298-B3FE-E1A539BED5C7}"/>
              </a:ext>
            </a:extLst>
          </p:cNvPr>
          <p:cNvSpPr txBox="1"/>
          <p:nvPr/>
        </p:nvSpPr>
        <p:spPr>
          <a:xfrm>
            <a:off x="10602996" y="6271535"/>
            <a:ext cx="1506071" cy="369332"/>
          </a:xfrm>
          <a:prstGeom prst="rect">
            <a:avLst/>
          </a:prstGeom>
          <a:noFill/>
        </p:spPr>
        <p:txBody>
          <a:bodyPr wrap="square" rtlCol="0">
            <a:spAutoFit/>
          </a:bodyPr>
          <a:lstStyle/>
          <a:p>
            <a:r>
              <a:rPr lang="en-US" dirty="0">
                <a:solidFill>
                  <a:schemeClr val="tx2"/>
                </a:solidFill>
              </a:rPr>
              <a:t>Craig Shillam</a:t>
            </a:r>
          </a:p>
        </p:txBody>
      </p:sp>
    </p:spTree>
    <p:extLst>
      <p:ext uri="{BB962C8B-B14F-4D97-AF65-F5344CB8AC3E}">
        <p14:creationId xmlns:p14="http://schemas.microsoft.com/office/powerpoint/2010/main" val="49154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89BF6-64EA-478E-97A5-D490E875A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616225" cy="12616225"/>
          </a:xfrm>
          <a:prstGeom prst="rect">
            <a:avLst/>
          </a:prstGeom>
        </p:spPr>
      </p:pic>
      <p:grpSp>
        <p:nvGrpSpPr>
          <p:cNvPr id="7" name="Group 6">
            <a:extLst>
              <a:ext uri="{FF2B5EF4-FFF2-40B4-BE49-F238E27FC236}">
                <a16:creationId xmlns:a16="http://schemas.microsoft.com/office/drawing/2014/main" id="{D8F3CCFB-90BB-176A-BF8B-DC429B18EBA9}"/>
              </a:ext>
            </a:extLst>
          </p:cNvPr>
          <p:cNvGrpSpPr/>
          <p:nvPr/>
        </p:nvGrpSpPr>
        <p:grpSpPr>
          <a:xfrm>
            <a:off x="6096000" y="1586286"/>
            <a:ext cx="6520225" cy="2433917"/>
            <a:chOff x="6096000" y="1586286"/>
            <a:chExt cx="6520225" cy="2433917"/>
          </a:xfrm>
        </p:grpSpPr>
        <p:sp>
          <p:nvSpPr>
            <p:cNvPr id="2" name="Rectangle 1">
              <a:extLst>
                <a:ext uri="{FF2B5EF4-FFF2-40B4-BE49-F238E27FC236}">
                  <a16:creationId xmlns:a16="http://schemas.microsoft.com/office/drawing/2014/main" id="{BD997E54-42D8-1BAF-2D95-8B3430AF1151}"/>
                </a:ext>
              </a:extLst>
            </p:cNvPr>
            <p:cNvSpPr/>
            <p:nvPr/>
          </p:nvSpPr>
          <p:spPr>
            <a:xfrm>
              <a:off x="6096000" y="1586286"/>
              <a:ext cx="6520225" cy="2433917"/>
            </a:xfrm>
            <a:prstGeom prst="rect">
              <a:avLst/>
            </a:pr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65D81C-8477-C437-E6B7-6D1CEF7AF6C2}"/>
                </a:ext>
              </a:extLst>
            </p:cNvPr>
            <p:cNvSpPr txBox="1"/>
            <p:nvPr/>
          </p:nvSpPr>
          <p:spPr>
            <a:xfrm>
              <a:off x="6851277" y="1779960"/>
              <a:ext cx="4793876" cy="1938992"/>
            </a:xfrm>
            <a:prstGeom prst="rect">
              <a:avLst/>
            </a:prstGeom>
            <a:noFill/>
          </p:spPr>
          <p:txBody>
            <a:bodyPr wrap="square">
              <a:spAutoFit/>
            </a:bodyPr>
            <a:lstStyle/>
            <a:p>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Perception: </a:t>
              </a:r>
              <a:br>
                <a:rPr lang="en-US" sz="28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28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If we look at something from another point of view, what we see things differently.</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5856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89BF6-64EA-478E-97A5-D490E875A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54389"/>
            <a:ext cx="12616225" cy="12616225"/>
          </a:xfrm>
          <a:prstGeom prst="rect">
            <a:avLst/>
          </a:prstGeom>
        </p:spPr>
      </p:pic>
      <p:grpSp>
        <p:nvGrpSpPr>
          <p:cNvPr id="7" name="Group 6">
            <a:extLst>
              <a:ext uri="{FF2B5EF4-FFF2-40B4-BE49-F238E27FC236}">
                <a16:creationId xmlns:a16="http://schemas.microsoft.com/office/drawing/2014/main" id="{D8F3CCFB-90BB-176A-BF8B-DC429B18EBA9}"/>
              </a:ext>
            </a:extLst>
          </p:cNvPr>
          <p:cNvGrpSpPr/>
          <p:nvPr/>
        </p:nvGrpSpPr>
        <p:grpSpPr>
          <a:xfrm>
            <a:off x="6096000" y="3952969"/>
            <a:ext cx="6520225" cy="2433917"/>
            <a:chOff x="6096000" y="1586286"/>
            <a:chExt cx="6520225" cy="2433917"/>
          </a:xfrm>
        </p:grpSpPr>
        <p:sp>
          <p:nvSpPr>
            <p:cNvPr id="2" name="Rectangle 1">
              <a:extLst>
                <a:ext uri="{FF2B5EF4-FFF2-40B4-BE49-F238E27FC236}">
                  <a16:creationId xmlns:a16="http://schemas.microsoft.com/office/drawing/2014/main" id="{BD997E54-42D8-1BAF-2D95-8B3430AF1151}"/>
                </a:ext>
              </a:extLst>
            </p:cNvPr>
            <p:cNvSpPr/>
            <p:nvPr/>
          </p:nvSpPr>
          <p:spPr>
            <a:xfrm>
              <a:off x="6096000" y="1586286"/>
              <a:ext cx="6520225" cy="2433917"/>
            </a:xfrm>
            <a:prstGeom prst="rect">
              <a:avLst/>
            </a:pr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65D81C-8477-C437-E6B7-6D1CEF7AF6C2}"/>
                </a:ext>
              </a:extLst>
            </p:cNvPr>
            <p:cNvSpPr txBox="1"/>
            <p:nvPr/>
          </p:nvSpPr>
          <p:spPr>
            <a:xfrm>
              <a:off x="6851277" y="1779960"/>
              <a:ext cx="4793876" cy="1938992"/>
            </a:xfrm>
            <a:prstGeom prst="rect">
              <a:avLst/>
            </a:prstGeom>
            <a:noFill/>
          </p:spPr>
          <p:txBody>
            <a:bodyPr wrap="square">
              <a:spAutoFit/>
            </a:bodyPr>
            <a:lstStyle/>
            <a:p>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Perception: </a:t>
              </a:r>
              <a:br>
                <a:rPr lang="en-US" sz="28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28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If we look at something from another point of view, what we see things differently.</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1324461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F91FD5-A364-4C99-9D46-1D387CA59D39}"/>
              </a:ext>
            </a:extLst>
          </p:cNvPr>
          <p:cNvGrpSpPr/>
          <p:nvPr/>
        </p:nvGrpSpPr>
        <p:grpSpPr>
          <a:xfrm>
            <a:off x="0" y="0"/>
            <a:ext cx="12336379" cy="12893400"/>
            <a:chOff x="0" y="0"/>
            <a:chExt cx="12336379" cy="12893400"/>
          </a:xfrm>
        </p:grpSpPr>
        <p:sp>
          <p:nvSpPr>
            <p:cNvPr id="11" name="Rectangle 10">
              <a:extLst>
                <a:ext uri="{FF2B5EF4-FFF2-40B4-BE49-F238E27FC236}">
                  <a16:creationId xmlns:a16="http://schemas.microsoft.com/office/drawing/2014/main" id="{BAA4B563-529F-4190-B431-CD88662C9340}"/>
                </a:ext>
              </a:extLst>
            </p:cNvPr>
            <p:cNvSpPr/>
            <p:nvPr/>
          </p:nvSpPr>
          <p:spPr>
            <a:xfrm>
              <a:off x="0" y="0"/>
              <a:ext cx="12192000" cy="994611"/>
            </a:xfrm>
            <a:prstGeom prst="rect">
              <a:avLst/>
            </a:prstGeom>
            <a:solidFill>
              <a:srgbClr val="39C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C7272C6-5F17-4A4B-BEDA-FB88E15B7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2599"/>
              <a:ext cx="12336379" cy="12070801"/>
            </a:xfrm>
            <a:prstGeom prst="rect">
              <a:avLst/>
            </a:prstGeom>
          </p:spPr>
        </p:pic>
      </p:grpSp>
      <p:sp>
        <p:nvSpPr>
          <p:cNvPr id="6" name="Title 1">
            <a:extLst>
              <a:ext uri="{FF2B5EF4-FFF2-40B4-BE49-F238E27FC236}">
                <a16:creationId xmlns:a16="http://schemas.microsoft.com/office/drawing/2014/main" id="{063F884D-0881-4C6F-A6A3-BA2AEF4191A8}"/>
              </a:ext>
            </a:extLst>
          </p:cNvPr>
          <p:cNvSpPr txBox="1">
            <a:spLocks/>
          </p:cNvSpPr>
          <p:nvPr/>
        </p:nvSpPr>
        <p:spPr>
          <a:xfrm>
            <a:off x="3426164" y="2038662"/>
            <a:ext cx="6858002" cy="18288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en-US" dirty="0"/>
              <a:t>What other things do we not see because it’s below a surface?</a:t>
            </a:r>
          </a:p>
        </p:txBody>
      </p:sp>
      <p:cxnSp>
        <p:nvCxnSpPr>
          <p:cNvPr id="14" name="Straight Connector 13">
            <a:extLst>
              <a:ext uri="{FF2B5EF4-FFF2-40B4-BE49-F238E27FC236}">
                <a16:creationId xmlns:a16="http://schemas.microsoft.com/office/drawing/2014/main" id="{330DE219-77EA-4F33-8C16-15D224C67079}"/>
              </a:ext>
            </a:extLst>
          </p:cNvPr>
          <p:cNvCxnSpPr/>
          <p:nvPr/>
        </p:nvCxnSpPr>
        <p:spPr>
          <a:xfrm>
            <a:off x="-6882063" y="6858000"/>
            <a:ext cx="664143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35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Custom 2">
      <a:majorFont>
        <a:latin typeface="Bahnschrift SemiBold SemiConden"/>
        <a:ea typeface=""/>
        <a:cs typeface=""/>
      </a:majorFont>
      <a:minorFont>
        <a:latin typeface="Bahnschrift Semi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Nature presentation, illustrated landscape design  (widescreen)</Template>
  <TotalTime>0</TotalTime>
  <Words>1063</Words>
  <Application>Microsoft Office PowerPoint</Application>
  <PresentationFormat>Widescreen</PresentationFormat>
  <Paragraphs>111</Paragraphs>
  <Slides>20</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Bahnschrift SemiBold Condensed</vt:lpstr>
      <vt:lpstr>Bahnschrift SemiBold SemiConden</vt:lpstr>
      <vt:lpstr>Bahnschrift SemiCondensed</vt:lpstr>
      <vt:lpstr>Calibri</vt:lpstr>
      <vt:lpstr>Roboto</vt:lpstr>
      <vt:lpstr>Segoe Print</vt:lpstr>
      <vt:lpstr>Times New Roman</vt:lpstr>
      <vt:lpstr>Nature Illustration 16x9</vt:lpstr>
      <vt:lpstr>Growing Veggies</vt:lpstr>
      <vt:lpstr>Art Techniques</vt:lpstr>
      <vt:lpstr>Rule of Three</vt:lpstr>
      <vt:lpstr>Rule of Odds in Composition</vt:lpstr>
      <vt:lpstr>Variety Makes Art Interesting</vt:lpstr>
      <vt:lpstr>Variety Makes Art Interesting</vt:lpstr>
      <vt:lpstr>PowerPoint Presentation</vt:lpstr>
      <vt:lpstr>PowerPoint Presentation</vt:lpstr>
      <vt:lpstr>PowerPoint Presentation</vt:lpstr>
      <vt:lpstr>PowerPoint Presentation</vt:lpstr>
      <vt:lpstr>When we’re in a garden we may see the stalks of vegetables, but we don’t see what’s growing underground. </vt:lpstr>
      <vt:lpstr>PowerPoint Presentation</vt:lpstr>
      <vt:lpstr>Wax and Water Don’t Mix</vt:lpstr>
      <vt:lpstr>PowerPoint Presentation</vt:lpstr>
      <vt:lpstr>PowerPoint Presentation</vt:lpstr>
      <vt:lpstr>Step One - PENCIL</vt:lpstr>
      <vt:lpstr>Step Two - CRAYON</vt:lpstr>
      <vt:lpstr>Step Three – WATERCOLOR PAINT</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2015-01-23T17:40:07Z</dcterms:created>
  <dcterms:modified xsi:type="dcterms:W3CDTF">2024-03-09T21:44:11Z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