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1" r:id="rId4"/>
    <p:sldId id="258" r:id="rId5"/>
    <p:sldId id="260" r:id="rId6"/>
    <p:sldId id="259" r:id="rId7"/>
    <p:sldId id="315" r:id="rId8"/>
    <p:sldId id="262" r:id="rId9"/>
    <p:sldId id="261" r:id="rId10"/>
    <p:sldId id="264" r:id="rId11"/>
    <p:sldId id="265" r:id="rId12"/>
    <p:sldId id="263" r:id="rId13"/>
    <p:sldId id="309" r:id="rId14"/>
    <p:sldId id="266" r:id="rId15"/>
    <p:sldId id="270" r:id="rId16"/>
    <p:sldId id="310" r:id="rId17"/>
    <p:sldId id="311" r:id="rId18"/>
    <p:sldId id="269" r:id="rId19"/>
    <p:sldId id="312" r:id="rId20"/>
    <p:sldId id="267" r:id="rId21"/>
    <p:sldId id="268" r:id="rId22"/>
    <p:sldId id="314" r:id="rId2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337"/>
    <a:srgbClr val="77A19B"/>
    <a:srgbClr val="E2721E"/>
    <a:srgbClr val="FBFDFB"/>
    <a:srgbClr val="4A3021"/>
    <a:srgbClr val="291538"/>
    <a:srgbClr val="5D8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6F376F-80E3-1569-D18D-1CC8E43864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10311-01EB-9470-5642-0C70C347C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Year One - Henri Matisse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1A92B-067B-4888-6212-CD1108F217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3CD5E-55F9-4DFB-0E4C-AEDFABCC0B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8BB6D-987B-4C5A-8EAB-90FBDB59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89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r>
              <a:rPr lang="en-US"/>
              <a:t>Year One - Henri Matisse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12825943-F781-4F08-B779-5114FEBC6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08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t-matisse.com/1890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thmb/EmAtDQ9v4nFBz_svQN4rpb4Gu5k=/1500x1000/filters:fill(auto,1)/Color-Wheel-Paints-57ec389e5f9b586c35c694e5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mpressionism" TargetMode="External"/><Relationship Id="rId3" Type="http://schemas.openxmlformats.org/officeDocument/2006/relationships/hyperlink" Target="https://en.wikipedia.org/wiki/John_Russell_(Australian_artist)" TargetMode="External"/><Relationship Id="rId7" Type="http://schemas.openxmlformats.org/officeDocument/2006/relationships/hyperlink" Target="https://en.wikipedia.org/wiki/Henri_Matisse#cite_note-abc-1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Henri_Matisse#cite_note-FOOTNOTESpurling1998119%E2%80%93138-13" TargetMode="External"/><Relationship Id="rId5" Type="http://schemas.openxmlformats.org/officeDocument/2006/relationships/hyperlink" Target="https://en.wikipedia.org/wiki/Brittany" TargetMode="External"/><Relationship Id="rId4" Type="http://schemas.openxmlformats.org/officeDocument/2006/relationships/hyperlink" Target="https://en.wikipedia.org/wiki/Belle_%C3%8Ele" TargetMode="External"/><Relationship Id="rId9" Type="http://schemas.openxmlformats.org/officeDocument/2006/relationships/hyperlink" Target="https://en.wikipedia.org/wiki/Vincent_van_Gogh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uvis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Salon_d%27Automn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uvis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Salon_d%27Automn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observer.com/feature/henri-matisse-the-lost-interview/3873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isse_Museum_(Le_Cateau)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http://art-matisse.com/1890.html</a:t>
            </a:r>
            <a:r>
              <a:rPr lang="en-US"/>
              <a:t> </a:t>
            </a:r>
          </a:p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 discovered "a kind of paradise" as he later described 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A10EF-664B-5610-7D1D-29A0051A612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275921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https://www.thoughtco.com/thmb/EmAtDQ9v4nFBz_svQN4rpb4Gu5k=/1500x1000/filters:fill(auto,1)/Color-Wheel-Paints-57ec389e5f9b586c35c694e5.jpg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AE8FC-0B5C-71D3-FED8-C4587F08F2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309434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1896, Matisse, an unknown art student at the time, visited the Australian painter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John Russell (Australian artist)"/>
              </a:rPr>
              <a:t>John Russell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on the island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Belle Île"/>
              </a:rPr>
              <a:t>Belle Île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off the coast of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Brittany"/>
              </a:rPr>
              <a:t>Brittany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/>
              </a:rPr>
              <a:t>[13]</a:t>
            </a:r>
            <a:r>
              <a:rPr lang="en-US" b="0" i="0" u="none" strike="noStrike" baseline="3000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/>
              </a:rPr>
              <a:t>[14]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Russell introduced him to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Impressionism"/>
              </a:rPr>
              <a:t>Impressionism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to the work of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Vincent van Gogh"/>
              </a:rPr>
              <a:t>Vincent van Gogh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—who had been a friend of Russell—and gave him a Van Gogh drawing.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36095-F813-3C58-5706-CB77BDD3FF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310732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1898, he married Amélie </a:t>
            </a:r>
            <a:r>
              <a:rPr lang="en-US" b="0" i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Noellie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Parayre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the two raised Marguerite together and had two sons, Jean (born 1899) and Pierre (born 1900). Marguerite and Amélie often served as models for Matisse.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07518-B0C4-9AD2-AB9A-62E1D290F5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239244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3CE1C-6C97-2F4E-18F4-FC4BCACF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397CE-886B-4892-EDE3-15628DC27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302D5-61A9-A44B-2C8C-87A8BE36A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Matisse and a group of artists now known as "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Fauvism"/>
              </a:rPr>
              <a:t>Fauves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 exhibited together in a room at the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Salon d'Automne"/>
              </a:rPr>
              <a:t>Salon d'Automne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1905. </a:t>
            </a:r>
          </a:p>
          <a:p>
            <a:endParaRPr lang="en-US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paintings expressed emotion with wild, often dissonant </a:t>
            </a:r>
            <a:r>
              <a:rPr lang="en-US" b="0" i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colours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without regard for the subject's natural </a:t>
            </a:r>
            <a:r>
              <a:rPr lang="en-US" b="0" i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colours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9695F-E905-447F-11B1-FF8553AC1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ECA3-9445-789B-30C6-A2131CAE8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268542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Matisse and a group of artists now known as "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Fauvism"/>
              </a:rPr>
              <a:t>Fauves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 exhibited together in a room at the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Salon d'Automne"/>
              </a:rPr>
              <a:t>Salon d'Automne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1905. </a:t>
            </a:r>
          </a:p>
          <a:p>
            <a:endParaRPr lang="en-US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paintings expressed emotion with wild, often dissonant </a:t>
            </a:r>
            <a:r>
              <a:rPr lang="en-US" b="0" i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colours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without regard for the subject's natural </a:t>
            </a:r>
            <a:r>
              <a:rPr lang="en-US" b="0" i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colours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516C6-D2F7-E02D-9FE1-C4AF48565B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269245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Matisse and Picasso were long-time friends as well as rivals. One key difference between them is that Matisse drew and painted from nature, while Picasso was more inclined to work from imagination.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A95BE-E134-8EB7-3DCE-3AF71E64B2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11445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hlinkClick r:id="rId3"/>
              </a:rPr>
              <a:t>https://designobserver.com/feature/henri-matisse-the-lost-interview/38738</a:t>
            </a:r>
            <a:r>
              <a:rPr lang="en-US"/>
              <a:t> </a:t>
            </a:r>
          </a:p>
          <a:p>
            <a:pPr defTabSz="966612">
              <a:defRPr/>
            </a:pPr>
            <a:endParaRPr lang="en-US" sz="1300" b="1">
              <a:solidFill>
                <a:srgbClr val="291538"/>
              </a:solidFill>
              <a:latin typeface="Arial Narrow" panose="020B0606020202030204" pitchFamily="34" charset="0"/>
            </a:endParaRPr>
          </a:p>
          <a:p>
            <a:pPr defTabSz="966612">
              <a:defRPr/>
            </a:pP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Diagnosed with abdominal cancer in 1941, Matisse underwent surgery that left him chair- and bedbound. </a:t>
            </a:r>
          </a:p>
          <a:p>
            <a:pPr defTabSz="966612">
              <a:defRPr/>
            </a:pPr>
            <a:r>
              <a:rPr lang="en-US" sz="1300" b="1">
                <a:solidFill>
                  <a:srgbClr val="291538"/>
                </a:solidFill>
                <a:latin typeface="Arial Narrow" panose="020B0606020202030204" pitchFamily="34" charset="0"/>
              </a:rPr>
              <a:t>When Matisse got older and had trouble standing at his easel, Henri switched to a new form of art that could be done sitting.</a:t>
            </a:r>
          </a:p>
          <a:p>
            <a:pPr defTabSz="966612">
              <a:defRPr/>
            </a:pPr>
            <a:r>
              <a:rPr lang="en-US" sz="1300" b="1">
                <a:solidFill>
                  <a:srgbClr val="291538"/>
                </a:solidFill>
                <a:latin typeface="Arial Narrow" panose="020B0606020202030204" pitchFamily="34" charset="0"/>
              </a:rPr>
              <a:t>He uses Gouache which is a watercolor-type of paint. It is more watery than acrylic paint but less fluid than watercolor.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EE90C-BB5E-81AD-9B3E-BF15CECBA2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302216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1">
                <a:solidFill>
                  <a:srgbClr val="291538"/>
                </a:solidFill>
                <a:latin typeface="Arial Narrow" panose="020B0606020202030204" pitchFamily="34" charset="0"/>
              </a:rPr>
              <a:t>He uses Gouache which is a watercolor-type of paint. It is more watery than acrylic paint but less fluid than watercolor.</a:t>
            </a:r>
          </a:p>
          <a:p>
            <a:endParaRPr lang="en-US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1952, he established a museum dedicated to his work, the </a:t>
            </a:r>
            <a:r>
              <a:rPr lang="en-US" b="0" i="0" u="none" strike="noStrike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Matisse Museum (Le Cateau)"/>
              </a:rPr>
              <a:t>Matisse Museum in Le </a:t>
            </a:r>
            <a:r>
              <a:rPr lang="en-US" b="0" i="0" u="none" strike="noStrike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Matisse Museum (Le Cateau)"/>
              </a:rPr>
              <a:t>Cateau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this museum is now the third-largest collection of Matisse works in France. </a:t>
            </a:r>
            <a:r>
              <a:rPr lang="en-US"/>
              <a:t>He passed away at the of 84.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25943-F781-4F08-B779-5114FEBC66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C3B57-0EA5-C42F-1001-9B156EFA8B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189792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38E96-F011-7287-784F-3D703C92C5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Year One - Henri Matisse</a:t>
            </a:r>
          </a:p>
        </p:txBody>
      </p:sp>
    </p:spTree>
    <p:extLst>
      <p:ext uri="{BB962C8B-B14F-4D97-AF65-F5344CB8AC3E}">
        <p14:creationId xmlns:p14="http://schemas.microsoft.com/office/powerpoint/2010/main" val="49390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3BBED5-E19D-406D-8550-8A20B951B2B2}" type="datetime1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49B6-AF44-4A8E-B468-AD6F8E4E43A8}" type="datetime1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022F-9AAF-4430-8625-0A7E99500CDC}" type="datetime1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E7DF-D442-4D48-B338-4B3F60F5E07E}" type="datetime1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7BAA-26D1-449A-99E4-78ADAFEB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8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F48F-B3F2-4C86-9798-60789A9E1F62}" type="datetime1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3207-D53F-486E-BCEF-18B40C82ECDE}" type="datetime1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3E9F-3A5C-4A67-AA31-807E1F994CE0}" type="datetime1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764-1FFF-4427-9886-9840F5021209}" type="datetime1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35BC-81DF-4CD1-B87F-1B1DA9BE9678}" type="datetime1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40E-7F47-4A51-9679-12041CCCF8BE}" type="datetime1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5AA-7C8E-4D49-ACC0-6DCA700811E1}" type="datetime1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2D5D-F63D-44AB-A24E-89F5C8B8FF05}" type="datetime1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0710" y="5829260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126F7CD-AE51-42A0-AADC-A6A880589200}" type="datetime1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73368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RachelDillon.com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cksters.com/biography/artists/henri_matisse.php" TargetMode="External"/><Relationship Id="rId2" Type="http://schemas.openxmlformats.org/officeDocument/2006/relationships/hyperlink" Target="https://www.metmuseum.org/toah/hd/mati/hd_mati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iography.com/artist/henri-matisse" TargetMode="External"/><Relationship Id="rId5" Type="http://schemas.openxmlformats.org/officeDocument/2006/relationships/hyperlink" Target="https://en.wikipedia.org/wiki/Henri_Matisse" TargetMode="External"/><Relationship Id="rId4" Type="http://schemas.openxmlformats.org/officeDocument/2006/relationships/hyperlink" Target="https://kids.kiddle.co/Henri_Matis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Henri </a:t>
            </a:r>
            <a:br>
              <a:rPr lang="en-US" sz="4000" b="1" dirty="0">
                <a:latin typeface="Arial Narrow" panose="020B0606020202030204" pitchFamily="34" charset="0"/>
              </a:rPr>
            </a:br>
            <a:r>
              <a:rPr lang="en-US" sz="4000" b="1" dirty="0" err="1">
                <a:latin typeface="Arial Narrow" panose="020B0606020202030204" pitchFamily="34" charset="0"/>
              </a:rPr>
              <a:t>matisse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>
                <a:latin typeface="Arial Narrow" panose="020B060602020203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1869 - 1954 </a:t>
            </a:r>
            <a:endParaRPr lang="en-US" sz="3600">
              <a:latin typeface="Arial Narrow" panose="020B060602020203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2" y="-17212"/>
            <a:ext cx="4963617" cy="5911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115400"/>
            <a:ext cx="244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Arial" panose="020B0604020202020204" pitchFamily="34" charset="0"/>
              </a:rPr>
              <a:t>Self Portrait, 1906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5F9DB-AC48-415C-B57A-E63D0383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2639" y="6423176"/>
            <a:ext cx="1649361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371729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C6138-A4EB-4465-B1F5-6EB8F905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1399" y="476359"/>
            <a:ext cx="8173055" cy="107057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Simple &amp; exciting designs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1399" y="1762981"/>
            <a:ext cx="2635232" cy="4017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Henri Matisse liked designs on carpets and wallpaper, as well as people’s clothing. He liked to flatten his space with line and simple shapes.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22" y="1759214"/>
            <a:ext cx="3232150" cy="4017963"/>
          </a:xfrm>
        </p:spPr>
      </p:pic>
      <p:sp>
        <p:nvSpPr>
          <p:cNvPr id="9" name="TextBox 8"/>
          <p:cNvSpPr txBox="1"/>
          <p:nvPr/>
        </p:nvSpPr>
        <p:spPr>
          <a:xfrm>
            <a:off x="8507823" y="5798238"/>
            <a:ext cx="32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Arial Narrow" panose="020B0606020202030204" pitchFamily="34" charset="0"/>
              </a:rPr>
              <a:t>Woman in Green</a:t>
            </a:r>
            <a:r>
              <a:rPr lang="en-US" sz="1000">
                <a:latin typeface="Arial Narrow" panose="020B0606020202030204" pitchFamily="34" charset="0"/>
              </a:rPr>
              <a:t>, by Henri Matisse. 1909. Oil on Canvas</a:t>
            </a:r>
          </a:p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40" y="1759214"/>
            <a:ext cx="5022901" cy="40183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8977" y="5829821"/>
            <a:ext cx="3815510" cy="54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 Narrow" panose="020B0606020202030204" pitchFamily="34" charset="0"/>
              </a:rPr>
              <a:t>Harmony in Red (The Tablecloth)</a:t>
            </a:r>
            <a:r>
              <a:rPr lang="en-US" sz="1000" dirty="0">
                <a:latin typeface="Arial Narrow" panose="020B0606020202030204" pitchFamily="34" charset="0"/>
              </a:rPr>
              <a:t>, by Henri Matisse. 1908. Oil on Canvas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0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320" y="266018"/>
            <a:ext cx="5657573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Changing with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308" y="787937"/>
            <a:ext cx="5627585" cy="217577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291538"/>
                </a:solidFill>
                <a:latin typeface="Arial Narrow" panose="020B0606020202030204" pitchFamily="34" charset="0"/>
              </a:rPr>
              <a:t>When Matisse got older and had trouble standing at his easel, he switched to a new form of art that could be done sitting.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6200000">
            <a:off x="-2003414" y="4108675"/>
            <a:ext cx="4754880" cy="298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i="1">
                <a:latin typeface="Arial Narrow" panose="020B0606020202030204" pitchFamily="34" charset="0"/>
              </a:rPr>
              <a:t>The Fall of Icarus</a:t>
            </a:r>
            <a:r>
              <a:rPr lang="en-US" sz="1100">
                <a:latin typeface="Arial Narrow" panose="020B0606020202030204" pitchFamily="34" charset="0"/>
              </a:rPr>
              <a:t>, by Henri Matisse. 1943. Paper and Gouache.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5" y="290595"/>
            <a:ext cx="4764656" cy="63449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1D173E-B528-4E8A-8A31-594AF346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77" y="2529872"/>
            <a:ext cx="2595717" cy="34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44EFB-2CD4-43BB-8A35-8EF71E9BE75C}"/>
              </a:ext>
            </a:extLst>
          </p:cNvPr>
          <p:cNvSpPr txBox="1"/>
          <p:nvPr/>
        </p:nvSpPr>
        <p:spPr>
          <a:xfrm>
            <a:off x="6096000" y="6007207"/>
            <a:ext cx="344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rgbClr val="000000"/>
                </a:solidFill>
                <a:effectLst/>
                <a:latin typeface="neue haas unica w01 regular"/>
              </a:rPr>
              <a:t>Henri Matisse, </a:t>
            </a:r>
            <a:r>
              <a:rPr lang="en-US" sz="800" b="0" i="1">
                <a:solidFill>
                  <a:srgbClr val="000000"/>
                </a:solidFill>
                <a:effectLst/>
                <a:latin typeface="neue haas unica w01 regular"/>
              </a:rPr>
              <a:t>White Alga on Orange and Red Background (</a:t>
            </a:r>
            <a:r>
              <a:rPr lang="en-US" sz="800" b="0" i="1" err="1">
                <a:solidFill>
                  <a:srgbClr val="000000"/>
                </a:solidFill>
                <a:effectLst/>
                <a:latin typeface="neue haas unica w01 regular"/>
              </a:rPr>
              <a:t>Algue</a:t>
            </a:r>
            <a:r>
              <a:rPr lang="en-US" sz="800" b="0" i="1">
                <a:solidFill>
                  <a:srgbClr val="000000"/>
                </a:solidFill>
                <a:effectLst/>
                <a:latin typeface="neue haas unica w01 regular"/>
              </a:rPr>
              <a:t> blanche sur fond orange et rouge)</a:t>
            </a:r>
            <a:r>
              <a:rPr lang="en-US" sz="800" b="0" i="0">
                <a:solidFill>
                  <a:srgbClr val="000000"/>
                </a:solidFill>
                <a:effectLst/>
                <a:latin typeface="neue haas unica w01 regular"/>
              </a:rPr>
              <a:t>, 1947. Gouache on paper, cut and pasted. 20 11/16 x 15 15/16 (52.5 x 40.5 cm). Mr. and Mrs. Donald B. Marron, New York. © 2015 Succession H. Matisse / Artists Rights Society (ARS), New York </a:t>
            </a:r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356A0F-51CA-4B25-A4F3-D200817A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13143" y="6361209"/>
            <a:ext cx="1454246" cy="274320"/>
          </a:xfrm>
        </p:spPr>
        <p:txBody>
          <a:bodyPr/>
          <a:lstStyle/>
          <a:p>
            <a:r>
              <a:rPr lang="en-US"/>
              <a:t>RachelDillon.com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F93BBA-354D-4892-9AA5-321A230B995E}"/>
              </a:ext>
            </a:extLst>
          </p:cNvPr>
          <p:cNvSpPr txBox="1">
            <a:spLocks/>
          </p:cNvSpPr>
          <p:nvPr/>
        </p:nvSpPr>
        <p:spPr>
          <a:xfrm>
            <a:off x="8484747" y="3300490"/>
            <a:ext cx="3250145" cy="2175778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solidFill>
                <a:srgbClr val="291538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AF60D-7B27-09D3-19D0-031580738AFE}"/>
              </a:ext>
            </a:extLst>
          </p:cNvPr>
          <p:cNvGrpSpPr/>
          <p:nvPr/>
        </p:nvGrpSpPr>
        <p:grpSpPr>
          <a:xfrm>
            <a:off x="9278450" y="2877195"/>
            <a:ext cx="3048000" cy="2229583"/>
            <a:chOff x="9278450" y="2877195"/>
            <a:chExt cx="3048000" cy="2229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A6969A-DFA1-F902-6EF8-DA4D197C5A76}"/>
                </a:ext>
              </a:extLst>
            </p:cNvPr>
            <p:cNvSpPr/>
            <p:nvPr/>
          </p:nvSpPr>
          <p:spPr>
            <a:xfrm>
              <a:off x="9278450" y="2877195"/>
              <a:ext cx="3048000" cy="2229583"/>
            </a:xfrm>
            <a:prstGeom prst="ellips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What do you think Matisse used to make this artwork?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E90364D6-299B-AAD6-F075-63A751F647F4}"/>
                </a:ext>
              </a:extLst>
            </p:cNvPr>
            <p:cNvSpPr/>
            <p:nvPr/>
          </p:nvSpPr>
          <p:spPr>
            <a:xfrm rot="16200000">
              <a:off x="9033323" y="3778892"/>
              <a:ext cx="1177546" cy="47776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22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19722"/>
            <a:ext cx="6331855" cy="1461695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 Narrow" panose="020B0606020202030204" pitchFamily="34" charset="0"/>
              </a:rPr>
              <a:t>Drawing </a:t>
            </a:r>
            <a:br>
              <a:rPr lang="en-US" sz="4000">
                <a:latin typeface="Arial Narrow" panose="020B0606020202030204" pitchFamily="34" charset="0"/>
              </a:rPr>
            </a:br>
            <a:r>
              <a:rPr lang="en-US" sz="4000">
                <a:latin typeface="Arial Narrow" panose="020B0606020202030204" pitchFamily="34" charset="0"/>
              </a:rPr>
              <a:t>with </a:t>
            </a:r>
            <a:br>
              <a:rPr lang="en-US" sz="4000">
                <a:latin typeface="Arial Narrow" panose="020B0606020202030204" pitchFamily="34" charset="0"/>
              </a:rPr>
            </a:br>
            <a:r>
              <a:rPr lang="en-US" sz="4000">
                <a:latin typeface="Arial Narrow" panose="020B0606020202030204" pitchFamily="34" charset="0"/>
              </a:rPr>
              <a:t>scissors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227310"/>
            <a:ext cx="2677717" cy="3397113"/>
          </a:xfrm>
        </p:spPr>
        <p:txBody>
          <a:bodyPr>
            <a:normAutofit/>
          </a:bodyPr>
          <a:lstStyle/>
          <a:p>
            <a:r>
              <a:rPr lang="en-US" sz="2400" b="1">
                <a:latin typeface="Arial Narrow" panose="020B0606020202030204" pitchFamily="34" charset="0"/>
              </a:rPr>
              <a:t>He cut out shapes from brightly colored paper.</a:t>
            </a:r>
          </a:p>
          <a:p>
            <a:r>
              <a:rPr lang="en-US" sz="2400" b="1">
                <a:latin typeface="Arial Narrow" panose="020B0606020202030204" pitchFamily="34" charset="0"/>
              </a:rPr>
              <a:t>Henri Matisse said it was like drawing with scissors and sculpting with color.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78877" y="6238278"/>
            <a:ext cx="38996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Arial Narrow" panose="020B0606020202030204" pitchFamily="34" charset="0"/>
              </a:rPr>
              <a:t>The Sadness of the King</a:t>
            </a:r>
            <a:r>
              <a:rPr lang="en-US" sz="1100">
                <a:latin typeface="Arial Narrow" panose="020B0606020202030204" pitchFamily="34" charset="0"/>
              </a:rPr>
              <a:t>, by Henri Matisse. 1952. Paper and Gouache.</a:t>
            </a:r>
          </a:p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81" y="309983"/>
            <a:ext cx="7874396" cy="59282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BBD78-7EF3-466F-B2FE-B9F85C14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67526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0" y="590105"/>
            <a:ext cx="5105402" cy="1620764"/>
          </a:xfrm>
          <a:prstGeom prst="rect">
            <a:avLst/>
          </a:prstGeom>
          <a:noFill/>
          <a:ln w="28575">
            <a:solidFill>
              <a:srgbClr val="A43C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800322"/>
            <a:ext cx="5105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A60319"/>
                </a:solidFill>
                <a:latin typeface="Arial Black" panose="020B0A04020102020204" pitchFamily="34" charset="0"/>
              </a:rPr>
              <a:t>PAUSE TO GRAB YOUR SUPPLIES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E4EF2-5865-41B6-9A79-6ED06D31FA9C}"/>
              </a:ext>
            </a:extLst>
          </p:cNvPr>
          <p:cNvSpPr txBox="1"/>
          <p:nvPr/>
        </p:nvSpPr>
        <p:spPr>
          <a:xfrm>
            <a:off x="5982178" y="2646154"/>
            <a:ext cx="5780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8.5” X 11” White cardstock paper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Pencil &amp; eraser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Paintbrush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Acrylic paint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Water cup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Paper towels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Paper plate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Cotton swabs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b="1" dirty="0">
                <a:latin typeface="Arial Narrow" panose="020B0606020202030204" pitchFamily="34" charset="0"/>
              </a:rPr>
              <a:t>Scrap paper for under artwork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7C319-001A-45B8-BE51-3923F275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64334" y="6442001"/>
            <a:ext cx="1422865" cy="274320"/>
          </a:xfrm>
        </p:spPr>
        <p:txBody>
          <a:bodyPr/>
          <a:lstStyle/>
          <a:p>
            <a:r>
              <a:rPr lang="en-US"/>
              <a:t>RachelDillon.com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1CDD1-714A-CFBC-5FFA-959A3C77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65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931330" cy="1499616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 Narrow" panose="020B0606020202030204" pitchFamily="34" charset="0"/>
              </a:rPr>
              <a:t>our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084832"/>
            <a:ext cx="4778791" cy="3925426"/>
          </a:xfrm>
        </p:spPr>
        <p:txBody>
          <a:bodyPr>
            <a:normAutofit/>
          </a:bodyPr>
          <a:lstStyle/>
          <a:p>
            <a:pPr marL="339725" indent="-3397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The shapes should be large enough to fill in with a cotton swab or paintbrush.</a:t>
            </a:r>
          </a:p>
          <a:p>
            <a:pPr marL="339725" indent="-3397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Build and paint the table and walls around the fishbowl.</a:t>
            </a:r>
          </a:p>
          <a:p>
            <a:pPr marL="339725" indent="-3397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Simplicity of line and lack of detail reflects the style of Matisse.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58E07A-234F-4331-8962-0FECA06443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5178" r="9142" b="4404"/>
          <a:stretch/>
        </p:blipFill>
        <p:spPr>
          <a:xfrm rot="5832338">
            <a:off x="5884488" y="1254569"/>
            <a:ext cx="5416998" cy="4348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E8619-0F3A-426F-B8B4-866402F8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307610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D8510-CCA5-4A47-A62C-1646C45EE908}"/>
              </a:ext>
            </a:extLst>
          </p:cNvPr>
          <p:cNvSpPr txBox="1"/>
          <p:nvPr/>
        </p:nvSpPr>
        <p:spPr>
          <a:xfrm>
            <a:off x="442451" y="383458"/>
            <a:ext cx="651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 Narrow" panose="020B0606020202030204" pitchFamily="34" charset="0"/>
              </a:rPr>
              <a:t>STEPS TO DRAW THE FISH IN BOWL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B4A93-941A-4A49-9010-7A3CE06B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76" y="1061076"/>
            <a:ext cx="4175960" cy="5250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02B73-EF46-4AD0-86C7-0335375A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906" y="1061075"/>
            <a:ext cx="4175960" cy="52501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4BED44-297A-4CA2-9985-2546A9CFE199}"/>
              </a:ext>
            </a:extLst>
          </p:cNvPr>
          <p:cNvSpPr txBox="1"/>
          <p:nvPr/>
        </p:nvSpPr>
        <p:spPr>
          <a:xfrm>
            <a:off x="554937" y="5114375"/>
            <a:ext cx="982125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STEP</a:t>
            </a: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6200"/>
              </a:lnSpc>
            </a:pPr>
            <a:r>
              <a:rPr lang="en-US" sz="60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0FA75-1C20-445F-9BC1-2C4B07DCFADA}"/>
              </a:ext>
            </a:extLst>
          </p:cNvPr>
          <p:cNvSpPr txBox="1"/>
          <p:nvPr/>
        </p:nvSpPr>
        <p:spPr>
          <a:xfrm>
            <a:off x="6470175" y="5071509"/>
            <a:ext cx="982125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STEP</a:t>
            </a: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6200"/>
              </a:lnSpc>
            </a:pPr>
            <a:r>
              <a:rPr lang="en-US" sz="60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14D6E-217B-43B1-A7E6-4D39426C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340153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D8510-CCA5-4A47-A62C-1646C45EE908}"/>
              </a:ext>
            </a:extLst>
          </p:cNvPr>
          <p:cNvSpPr txBox="1"/>
          <p:nvPr/>
        </p:nvSpPr>
        <p:spPr>
          <a:xfrm>
            <a:off x="442451" y="212976"/>
            <a:ext cx="651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 Narrow" panose="020B0606020202030204" pitchFamily="34" charset="0"/>
              </a:rPr>
              <a:t>STEPS TO DRAW THE FISH IN BOWL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9B1BE-12EA-4E22-A718-EE4A095F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55" y="967139"/>
            <a:ext cx="4357278" cy="5478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B0CD9-149D-4DF1-AE17-BC382B509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38" y="981772"/>
            <a:ext cx="4357278" cy="5463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E73943-3871-4B48-8E17-11060258FE64}"/>
              </a:ext>
            </a:extLst>
          </p:cNvPr>
          <p:cNvSpPr txBox="1"/>
          <p:nvPr/>
        </p:nvSpPr>
        <p:spPr>
          <a:xfrm>
            <a:off x="442451" y="5234799"/>
            <a:ext cx="982125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STEP</a:t>
            </a: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6200"/>
              </a:lnSpc>
            </a:pPr>
            <a:r>
              <a:rPr lang="en-US" sz="60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FF529-EF9E-4FD7-A28D-144936058918}"/>
              </a:ext>
            </a:extLst>
          </p:cNvPr>
          <p:cNvSpPr txBox="1"/>
          <p:nvPr/>
        </p:nvSpPr>
        <p:spPr>
          <a:xfrm>
            <a:off x="6096000" y="5265159"/>
            <a:ext cx="982125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STEP</a:t>
            </a: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6200"/>
              </a:lnSpc>
            </a:pPr>
            <a:r>
              <a:rPr lang="en-US" sz="6000" b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EC44B67-7B3A-440D-A4AD-AAABD8B9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471342"/>
            <a:ext cx="5901459" cy="274320"/>
          </a:xfrm>
        </p:spPr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333274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0F8B34-2578-4EA2-A2CB-78D8A2AE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045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E212F-E8EF-4894-A478-B589481D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0" y="-368709"/>
            <a:ext cx="6179574" cy="334788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MAKE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YOUR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PALETTE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C5634-4628-4805-83B6-C955AF65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94530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BDD60-12C8-4B5A-A70E-2074515E1AEB}"/>
              </a:ext>
            </a:extLst>
          </p:cNvPr>
          <p:cNvSpPr/>
          <p:nvPr/>
        </p:nvSpPr>
        <p:spPr>
          <a:xfrm>
            <a:off x="0" y="0"/>
            <a:ext cx="6233222" cy="6858000"/>
          </a:xfrm>
          <a:prstGeom prst="rect">
            <a:avLst/>
          </a:prstGeom>
          <a:solidFill>
            <a:srgbClr val="FB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686" y="299855"/>
            <a:ext cx="8145419" cy="99295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Color Wheel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91145" y="442452"/>
            <a:ext cx="4511169" cy="6261374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PRIMARY COLORS</a:t>
            </a:r>
          </a:p>
          <a:p>
            <a:r>
              <a:rPr lang="en-US" sz="2600">
                <a:latin typeface="Arial Narrow" panose="020B0606020202030204" pitchFamily="34" charset="0"/>
              </a:rPr>
              <a:t>Red  •  Blue  •  Yellow</a:t>
            </a:r>
            <a:endParaRPr lang="en-US">
              <a:latin typeface="Arial Narrow" panose="020B0606020202030204" pitchFamily="34" charset="0"/>
            </a:endParaRPr>
          </a:p>
          <a:p>
            <a:b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SECONDARY COLORS ARE MIXTURES </a:t>
            </a:r>
            <a:b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OF PRIMARY COLORS</a:t>
            </a:r>
          </a:p>
          <a:p>
            <a:r>
              <a:rPr lang="en-US" sz="2400">
                <a:latin typeface="Arial Narrow" panose="020B0606020202030204" pitchFamily="34" charset="0"/>
              </a:rPr>
              <a:t>Red + Blue = Purple</a:t>
            </a:r>
          </a:p>
          <a:p>
            <a:r>
              <a:rPr lang="en-US" sz="2400">
                <a:latin typeface="Arial Narrow" panose="020B0606020202030204" pitchFamily="34" charset="0"/>
              </a:rPr>
              <a:t>Blue + Yellow = Green</a:t>
            </a:r>
          </a:p>
          <a:p>
            <a:r>
              <a:rPr lang="en-US" sz="2400">
                <a:latin typeface="Arial Narrow" panose="020B0606020202030204" pitchFamily="34" charset="0"/>
              </a:rPr>
              <a:t>Red + Yellow = Orange</a:t>
            </a:r>
          </a:p>
          <a:p>
            <a:endParaRPr lang="en-US">
              <a:latin typeface="Arial Narrow" panose="020B0606020202030204" pitchFamily="34" charset="0"/>
            </a:endParaRPr>
          </a:p>
          <a:p>
            <a: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COMPLEMENTARY COLORS </a:t>
            </a:r>
            <a:b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ARE OPPOSITES ON THE COLOR WHEEL</a:t>
            </a:r>
          </a:p>
          <a:p>
            <a:r>
              <a:rPr lang="en-US" sz="2400">
                <a:latin typeface="Arial Narrow" panose="020B0606020202030204" pitchFamily="34" charset="0"/>
              </a:rPr>
              <a:t>Purple and Yellow</a:t>
            </a:r>
          </a:p>
          <a:p>
            <a:r>
              <a:rPr lang="en-US" sz="2400">
                <a:latin typeface="Arial Narrow" panose="020B0606020202030204" pitchFamily="34" charset="0"/>
              </a:rPr>
              <a:t>Blue and Orange</a:t>
            </a:r>
          </a:p>
          <a:p>
            <a:r>
              <a:rPr lang="en-US" sz="2400">
                <a:latin typeface="Arial Narrow" panose="020B0606020202030204" pitchFamily="34" charset="0"/>
              </a:rPr>
              <a:t>Green and Red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6" y="1227526"/>
            <a:ext cx="5377884" cy="521112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F8A3C6-22F1-4C94-8EB6-8AAD6618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734738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BDD60-12C8-4B5A-A70E-2074515E1AEB}"/>
              </a:ext>
            </a:extLst>
          </p:cNvPr>
          <p:cNvSpPr/>
          <p:nvPr/>
        </p:nvSpPr>
        <p:spPr>
          <a:xfrm>
            <a:off x="0" y="0"/>
            <a:ext cx="6233222" cy="6858000"/>
          </a:xfrm>
          <a:prstGeom prst="rect">
            <a:avLst/>
          </a:prstGeom>
          <a:solidFill>
            <a:srgbClr val="FB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473" y="485043"/>
            <a:ext cx="5377884" cy="99295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Secondary Color Mixing Tip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25879" y="1273629"/>
            <a:ext cx="6485122" cy="6130523"/>
          </a:xfrm>
        </p:spPr>
        <p:txBody>
          <a:bodyPr anchor="t">
            <a:no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Red + Blue = Purple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Blue + Yellow = Green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Red + Yellow = Orange</a:t>
            </a:r>
          </a:p>
          <a:p>
            <a:endParaRPr lang="en-US" sz="2600" dirty="0">
              <a:latin typeface="Arial Narrow" panose="020B0606020202030204" pitchFamily="34" charset="0"/>
            </a:endParaRPr>
          </a:p>
          <a:p>
            <a:r>
              <a:rPr lang="en-US" sz="2200" dirty="0">
                <a:latin typeface="Arial Narrow" panose="020B0606020202030204" pitchFamily="34" charset="0"/>
              </a:rPr>
              <a:t>When mixing primary colors to make secondary colors, it is easier to add the darker of the two colors to the lighter one. 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It doesn’t take a lot of the dark color to change the light one. 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</a:rPr>
              <a:t>For example: If you want orange start with yellow and add red until you hit the orange you want. It takes a lot less paint to get there.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4" y="1737986"/>
            <a:ext cx="4314190" cy="41804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F8A3C6-22F1-4C94-8EB6-8AAD6618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C962D3-6996-B4AC-CABB-20440B2491B3}"/>
              </a:ext>
            </a:extLst>
          </p:cNvPr>
          <p:cNvGrpSpPr/>
          <p:nvPr/>
        </p:nvGrpSpPr>
        <p:grpSpPr>
          <a:xfrm rot="2860491">
            <a:off x="7719624" y="5782137"/>
            <a:ext cx="844380" cy="700257"/>
            <a:chOff x="10025517" y="2648506"/>
            <a:chExt cx="844380" cy="70025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BDA253-4E18-7DFC-088F-648F81B3B328}"/>
                </a:ext>
              </a:extLst>
            </p:cNvPr>
            <p:cNvSpPr/>
            <p:nvPr/>
          </p:nvSpPr>
          <p:spPr>
            <a:xfrm rot="537370">
              <a:off x="10332136" y="2648506"/>
              <a:ext cx="537761" cy="536253"/>
            </a:xfrm>
            <a:custGeom>
              <a:avLst/>
              <a:gdLst>
                <a:gd name="connsiteX0" fmla="*/ 524177 w 537761"/>
                <a:gd name="connsiteY0" fmla="*/ 13573 h 536253"/>
                <a:gd name="connsiteX1" fmla="*/ 472742 w 537761"/>
                <a:gd name="connsiteY1" fmla="*/ 7858 h 536253"/>
                <a:gd name="connsiteX2" fmla="*/ 87932 w 537761"/>
                <a:gd name="connsiteY2" fmla="*/ 364093 h 536253"/>
                <a:gd name="connsiteX3" fmla="*/ 2207 w 537761"/>
                <a:gd name="connsiteY3" fmla="*/ 469821 h 536253"/>
                <a:gd name="connsiteX4" fmla="*/ 15542 w 537761"/>
                <a:gd name="connsiteY4" fmla="*/ 511731 h 536253"/>
                <a:gd name="connsiteX5" fmla="*/ 24114 w 537761"/>
                <a:gd name="connsiteY5" fmla="*/ 520303 h 536253"/>
                <a:gd name="connsiteX6" fmla="*/ 66024 w 537761"/>
                <a:gd name="connsiteY6" fmla="*/ 533638 h 536253"/>
                <a:gd name="connsiteX7" fmla="*/ 171752 w 537761"/>
                <a:gd name="connsiteY7" fmla="*/ 447913 h 536253"/>
                <a:gd name="connsiteX8" fmla="*/ 529892 w 537761"/>
                <a:gd name="connsiteY8" fmla="*/ 63103 h 536253"/>
                <a:gd name="connsiteX9" fmla="*/ 524177 w 537761"/>
                <a:gd name="connsiteY9" fmla="*/ 13573 h 5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761" h="536253">
                  <a:moveTo>
                    <a:pt x="524177" y="13573"/>
                  </a:moveTo>
                  <a:cubicBezTo>
                    <a:pt x="504174" y="-6429"/>
                    <a:pt x="481314" y="-714"/>
                    <a:pt x="472742" y="7858"/>
                  </a:cubicBezTo>
                  <a:lnTo>
                    <a:pt x="87932" y="364093"/>
                  </a:lnTo>
                  <a:lnTo>
                    <a:pt x="2207" y="469821"/>
                  </a:lnTo>
                  <a:cubicBezTo>
                    <a:pt x="-3508" y="480298"/>
                    <a:pt x="2207" y="498396"/>
                    <a:pt x="15542" y="511731"/>
                  </a:cubicBezTo>
                  <a:lnTo>
                    <a:pt x="24114" y="520303"/>
                  </a:lnTo>
                  <a:cubicBezTo>
                    <a:pt x="37449" y="533638"/>
                    <a:pt x="55547" y="540306"/>
                    <a:pt x="66024" y="533638"/>
                  </a:cubicBezTo>
                  <a:lnTo>
                    <a:pt x="171752" y="447913"/>
                  </a:lnTo>
                  <a:lnTo>
                    <a:pt x="529892" y="63103"/>
                  </a:lnTo>
                  <a:cubicBezTo>
                    <a:pt x="539417" y="52626"/>
                    <a:pt x="543227" y="33576"/>
                    <a:pt x="524177" y="1357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2B6518-9128-DC1E-18A6-11A3EB8E52C7}"/>
                </a:ext>
              </a:extLst>
            </p:cNvPr>
            <p:cNvSpPr/>
            <p:nvPr/>
          </p:nvSpPr>
          <p:spPr>
            <a:xfrm rot="537370">
              <a:off x="10025517" y="3103458"/>
              <a:ext cx="269081" cy="245305"/>
            </a:xfrm>
            <a:custGeom>
              <a:avLst/>
              <a:gdLst>
                <a:gd name="connsiteX0" fmla="*/ 93345 w 269081"/>
                <a:gd name="connsiteY0" fmla="*/ 30004 h 245305"/>
                <a:gd name="connsiteX1" fmla="*/ 67628 w 269081"/>
                <a:gd name="connsiteY1" fmla="*/ 131921 h 245305"/>
                <a:gd name="connsiteX2" fmla="*/ 0 w 269081"/>
                <a:gd name="connsiteY2" fmla="*/ 217646 h 245305"/>
                <a:gd name="connsiteX3" fmla="*/ 239078 w 269081"/>
                <a:gd name="connsiteY3" fmla="*/ 175736 h 245305"/>
                <a:gd name="connsiteX4" fmla="*/ 239078 w 269081"/>
                <a:gd name="connsiteY4" fmla="*/ 30004 h 245305"/>
                <a:gd name="connsiteX5" fmla="*/ 93345 w 269081"/>
                <a:gd name="connsiteY5" fmla="*/ 30004 h 2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81" h="245305">
                  <a:moveTo>
                    <a:pt x="93345" y="30004"/>
                  </a:moveTo>
                  <a:cubicBezTo>
                    <a:pt x="63818" y="60484"/>
                    <a:pt x="72390" y="96679"/>
                    <a:pt x="67628" y="131921"/>
                  </a:cubicBezTo>
                  <a:cubicBezTo>
                    <a:pt x="61913" y="192881"/>
                    <a:pt x="13335" y="212884"/>
                    <a:pt x="0" y="217646"/>
                  </a:cubicBezTo>
                  <a:cubicBezTo>
                    <a:pt x="78105" y="275749"/>
                    <a:pt x="181928" y="232886"/>
                    <a:pt x="239078" y="175736"/>
                  </a:cubicBezTo>
                  <a:cubicBezTo>
                    <a:pt x="279083" y="135731"/>
                    <a:pt x="279083" y="70009"/>
                    <a:pt x="239078" y="30004"/>
                  </a:cubicBezTo>
                  <a:cubicBezTo>
                    <a:pt x="199073" y="-10001"/>
                    <a:pt x="133350" y="-10001"/>
                    <a:pt x="93345" y="30004"/>
                  </a:cubicBezTo>
                  <a:close/>
                </a:path>
              </a:pathLst>
            </a:custGeom>
            <a:solidFill>
              <a:srgbClr val="E272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545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 Narrow" panose="020B0606020202030204" pitchFamily="34" charset="0"/>
              </a:rPr>
              <a:t>Henri matisse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1877668"/>
            <a:ext cx="5568402" cy="341700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 Narrow" panose="020B0606020202030204" pitchFamily="34" charset="0"/>
              </a:rPr>
              <a:t>Matisse was born in the north of France,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at Le Cateau-</a:t>
            </a:r>
            <a:r>
              <a:rPr lang="en-US" sz="2400" dirty="0" err="1">
                <a:latin typeface="Arial Narrow" panose="020B0606020202030204" pitchFamily="34" charset="0"/>
              </a:rPr>
              <a:t>Cambresis</a:t>
            </a:r>
            <a:r>
              <a:rPr lang="en-US" sz="2400" dirty="0">
                <a:latin typeface="Arial Narrow" panose="020B0606020202030204" pitchFamily="34" charset="0"/>
              </a:rPr>
              <a:t>, in 1869.</a:t>
            </a:r>
            <a:endParaRPr lang="en-US" sz="1800" dirty="0"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 Narrow" panose="020B0606020202030204" pitchFamily="34" charset="0"/>
              </a:rPr>
              <a:t>Unlike many great artists, Matisse didn’t show any interest in art while growing up.</a:t>
            </a:r>
            <a:endParaRPr lang="en-US" sz="1800" dirty="0"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 Narrow" panose="020B0606020202030204" pitchFamily="34" charset="0"/>
              </a:rPr>
              <a:t>Henri went to law school and became an assistant lawyer, but found it was really boring.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7" y="0"/>
            <a:ext cx="5384283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2DB92-1AA1-434C-A51C-599BCB17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4047912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003" y="265060"/>
            <a:ext cx="4875010" cy="1499616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 Narrow" panose="020B0606020202030204" pitchFamily="34" charset="0"/>
              </a:rPr>
              <a:t>COLOR MIXING TIP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003" y="1625962"/>
            <a:ext cx="4754880" cy="822960"/>
          </a:xfrm>
        </p:spPr>
        <p:txBody>
          <a:bodyPr>
            <a:normAutofit/>
          </a:bodyPr>
          <a:lstStyle/>
          <a:p>
            <a:r>
              <a:rPr lang="en-US" sz="2800" b="1">
                <a:latin typeface="Arial Narrow" panose="020B0606020202030204" pitchFamily="34" charset="0"/>
              </a:rPr>
              <a:t>Color Mixing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5574" r="6168" b="5991"/>
          <a:stretch/>
        </p:blipFill>
        <p:spPr>
          <a:xfrm rot="5400000">
            <a:off x="757082" y="1241100"/>
            <a:ext cx="5677810" cy="4366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740013" y="2337600"/>
            <a:ext cx="4610870" cy="392542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800">
                <a:latin typeface="Arial Narrow" panose="020B0606020202030204" pitchFamily="34" charset="0"/>
              </a:rPr>
              <a:t>If you want a light color, start with white and add a little bit of the darker color until you get the color you want.</a:t>
            </a:r>
          </a:p>
          <a:p>
            <a:pPr marL="0" indent="0">
              <a:spcBef>
                <a:spcPts val="2400"/>
              </a:spcBef>
              <a:buNone/>
            </a:pPr>
            <a:endParaRPr lang="en-US" sz="3200">
              <a:latin typeface="Arial Narrow" panose="020B0606020202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34274-AC4A-4C5E-AD1E-988A64F0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3726697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USE COLOR TO CREATE </a:t>
            </a:r>
            <a:br>
              <a:rPr lang="en-US" sz="4000" b="1"/>
            </a:br>
            <a:r>
              <a:rPr lang="en-US" sz="4000" b="1"/>
              <a:t>A HAPPY PLACE</a:t>
            </a:r>
            <a:endParaRPr lang="en-US" sz="4000" b="1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5178" r="9142" b="4404"/>
          <a:stretch/>
        </p:blipFill>
        <p:spPr>
          <a:xfrm rot="5832338">
            <a:off x="6426084" y="1164790"/>
            <a:ext cx="5416998" cy="4348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129284" y="2084831"/>
            <a:ext cx="4993976" cy="3385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Making a color little darker can look like a shadow. You can use the complementary color to make one look darker.</a:t>
            </a:r>
          </a:p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If you want one part of their painting to be bolder, let the section dry and then apply a second coat.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BD72B-E491-406A-BB0B-6355CB45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308136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75AA-6DD8-4172-B22B-D0AA8F1E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Resources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9BDEE-1D06-46EC-B287-8F7FDB4E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RachelDillon.com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AA0C7-D594-46E8-96FB-D3B89738D966}"/>
              </a:ext>
            </a:extLst>
          </p:cNvPr>
          <p:cNvSpPr txBox="1"/>
          <p:nvPr/>
        </p:nvSpPr>
        <p:spPr>
          <a:xfrm>
            <a:off x="1150374" y="1814052"/>
            <a:ext cx="10017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https://www.metmuseum.org/toah/hd/mati/hd_mati.htm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https://www.ducksters.com/biography/artists/henri_matisse.php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https://kids.kiddle.co/Henri_Matisse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https://en.wikipedia.org/wiki/Henri_Matisse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https://www.biography.com/artist/henri-matisse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89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394E-CC95-4C0B-8F6A-DEB87612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471509"/>
            <a:ext cx="3229895" cy="1737360"/>
          </a:xfrm>
        </p:spPr>
        <p:txBody>
          <a:bodyPr/>
          <a:lstStyle/>
          <a:p>
            <a:r>
              <a:rPr lang="en-US" sz="4400" b="1"/>
              <a:t>1890</a:t>
            </a:r>
            <a:br>
              <a:rPr lang="en-US" sz="3200" b="1"/>
            </a:br>
            <a:r>
              <a:rPr lang="en-US" sz="3200"/>
              <a:t>early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C3ED0-935A-4509-B7A9-0EFC8F5E0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2574478" cy="3762294"/>
          </a:xfrm>
        </p:spPr>
        <p:txBody>
          <a:bodyPr>
            <a:normAutofit/>
          </a:bodyPr>
          <a:lstStyle/>
          <a:p>
            <a:r>
              <a:rPr lang="en-US" sz="2400">
                <a:latin typeface="Arial Narrow" panose="020B0606020202030204" pitchFamily="34" charset="0"/>
              </a:rPr>
              <a:t>When Matisse was </a:t>
            </a:r>
            <a:br>
              <a:rPr lang="en-US" sz="2400">
                <a:latin typeface="Arial Narrow" panose="020B0606020202030204" pitchFamily="34" charset="0"/>
              </a:rPr>
            </a:br>
            <a:r>
              <a:rPr lang="en-US" sz="2400">
                <a:latin typeface="Arial Narrow" panose="020B0606020202030204" pitchFamily="34" charset="0"/>
              </a:rPr>
              <a:t>20-years old he suffered from appendicitis and while recovering his mother gave him a box of paints to relieve his boredom.</a:t>
            </a:r>
          </a:p>
        </p:txBody>
      </p:sp>
      <p:pic>
        <p:nvPicPr>
          <p:cNvPr id="1026" name="Picture 2" descr="Henri Matisse - Still Life with Books and Candle 1890">
            <a:extLst>
              <a:ext uri="{FF2B5EF4-FFF2-40B4-BE49-F238E27FC236}">
                <a16:creationId xmlns:a16="http://schemas.microsoft.com/office/drawing/2014/main" id="{5BBD2AEF-C99A-44C5-A720-70B2DF6C0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0"/>
            <a:ext cx="8212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304B5-EF3A-4206-964C-8B6C602726E6}"/>
              </a:ext>
            </a:extLst>
          </p:cNvPr>
          <p:cNvSpPr txBox="1"/>
          <p:nvPr/>
        </p:nvSpPr>
        <p:spPr>
          <a:xfrm>
            <a:off x="593180" y="6386491"/>
            <a:ext cx="322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Arial" panose="020B0604020202020204" pitchFamily="34" charset="0"/>
              </a:rPr>
              <a:t>Still Life with Books and Candle, 1890</a:t>
            </a:r>
          </a:p>
        </p:txBody>
      </p:sp>
    </p:spTree>
    <p:extLst>
      <p:ext uri="{BB962C8B-B14F-4D97-AF65-F5344CB8AC3E}">
        <p14:creationId xmlns:p14="http://schemas.microsoft.com/office/powerpoint/2010/main" val="347527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9348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>
                <a:latin typeface="Arial Narrow" panose="020B0606020202030204" pitchFamily="34" charset="0"/>
              </a:rPr>
              <a:t>Becoming an artist as an adult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889" y="4012038"/>
            <a:ext cx="4754880" cy="822960"/>
          </a:xfrm>
        </p:spPr>
        <p:txBody>
          <a:bodyPr/>
          <a:lstStyle/>
          <a:p>
            <a:r>
              <a:rPr lang="en-US" b="1">
                <a:solidFill>
                  <a:srgbClr val="4A3021"/>
                </a:solidFill>
                <a:latin typeface="Arial Narrow" panose="020B0606020202030204" pitchFamily="34" charset="0"/>
              </a:rPr>
              <a:t>Figuring Out Art was his Path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0889" y="4667458"/>
            <a:ext cx="4754880" cy="1766444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Matisse took art classes in the morning and went to work in the afternoon.</a:t>
            </a:r>
          </a:p>
          <a:p>
            <a:r>
              <a:rPr lang="en-US" dirty="0">
                <a:latin typeface="Arial Narrow" panose="020B0606020202030204" pitchFamily="34" charset="0"/>
              </a:rPr>
              <a:t>Matisse's parents weren’t happy with his change to becoming a full-time artist.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4012038"/>
            <a:ext cx="4754880" cy="822960"/>
          </a:xfrm>
        </p:spPr>
        <p:txBody>
          <a:bodyPr/>
          <a:lstStyle/>
          <a:p>
            <a:r>
              <a:rPr lang="en-US" b="1">
                <a:solidFill>
                  <a:srgbClr val="4A3021"/>
                </a:solidFill>
                <a:latin typeface="Arial Narrow" panose="020B0606020202030204" pitchFamily="34" charset="0"/>
              </a:rPr>
              <a:t>Catch 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4696956"/>
            <a:ext cx="4966760" cy="2175858"/>
          </a:xfrm>
        </p:spPr>
        <p:txBody>
          <a:bodyPr/>
          <a:lstStyle/>
          <a:p>
            <a:r>
              <a:rPr lang="en-US">
                <a:latin typeface="Arial Narrow" panose="020B0606020202030204" pitchFamily="34" charset="0"/>
              </a:rPr>
              <a:t>Matisse got into an art school in Paris, France. </a:t>
            </a:r>
          </a:p>
          <a:p>
            <a:r>
              <a:rPr lang="en-US">
                <a:latin typeface="Arial Narrow" panose="020B0606020202030204" pitchFamily="34" charset="0"/>
              </a:rPr>
              <a:t>He had to work very hard to learn concepts about art that the other art students had been working on for a long time.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3AD483-D53A-4220-9BDD-212CE452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497456"/>
            <a:ext cx="3078009" cy="2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BB329-2A14-48B6-8444-674D014F71F1}"/>
              </a:ext>
            </a:extLst>
          </p:cNvPr>
          <p:cNvSpPr txBox="1"/>
          <p:nvPr/>
        </p:nvSpPr>
        <p:spPr>
          <a:xfrm rot="16200000">
            <a:off x="3389457" y="3119052"/>
            <a:ext cx="1878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Interior with a top hat, 1896</a:t>
            </a:r>
          </a:p>
        </p:txBody>
      </p:sp>
      <p:pic>
        <p:nvPicPr>
          <p:cNvPr id="2052" name="Picture 4" descr="Henri Matisse - The Port of Palais, Belle Ile 1896">
            <a:extLst>
              <a:ext uri="{FF2B5EF4-FFF2-40B4-BE49-F238E27FC236}">
                <a16:creationId xmlns:a16="http://schemas.microsoft.com/office/drawing/2014/main" id="{02A81530-0D09-4372-A9F0-D6ACECB3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7456"/>
            <a:ext cx="3279132" cy="26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CF0F1C-334D-4083-8FD9-0AC811C6C2D0}"/>
              </a:ext>
            </a:extLst>
          </p:cNvPr>
          <p:cNvSpPr txBox="1"/>
          <p:nvPr/>
        </p:nvSpPr>
        <p:spPr>
          <a:xfrm rot="16200000">
            <a:off x="8231687" y="2750020"/>
            <a:ext cx="275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The Port of Palais, Belle Ile,1896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5ECB00-04AE-4283-86DA-D00537CD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45876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Arial Narrow" panose="020B0606020202030204" pitchFamily="34" charset="0"/>
              </a:rPr>
              <a:t>Henri matisse traveled to interesting places to paint. </a:t>
            </a:r>
            <a:br>
              <a:rPr lang="en-US" sz="1600">
                <a:latin typeface="Arial Narrow" panose="020B0606020202030204" pitchFamily="34" charset="0"/>
              </a:rPr>
            </a:br>
            <a:r>
              <a:rPr lang="en-US" sz="1600">
                <a:latin typeface="Arial Narrow" panose="020B0606020202030204" pitchFamily="34" charset="0"/>
              </a:rPr>
              <a:t>He usually went to places that were bright and sunny.</a:t>
            </a:r>
            <a:br>
              <a:rPr lang="en-US" sz="1600">
                <a:latin typeface="Arial Narrow" panose="020B0606020202030204" pitchFamily="34" charset="0"/>
              </a:rPr>
            </a:br>
            <a:r>
              <a:rPr lang="en-US" sz="1600">
                <a:latin typeface="Arial Narrow" panose="020B0606020202030204" pitchFamily="34" charset="0"/>
              </a:rPr>
              <a:t>He loved happy colors and simple shapes.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7" b="2691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5503" y="4744452"/>
            <a:ext cx="2696497" cy="431371"/>
          </a:xfrm>
        </p:spPr>
        <p:txBody>
          <a:bodyPr>
            <a:normAutofit/>
          </a:bodyPr>
          <a:lstStyle/>
          <a:p>
            <a:r>
              <a:rPr lang="en-US" sz="1100" i="1">
                <a:latin typeface="Arial Narrow" panose="020B0606020202030204" pitchFamily="34" charset="0"/>
              </a:rPr>
              <a:t>Les toits de Collioure</a:t>
            </a:r>
            <a:r>
              <a:rPr lang="en-US" sz="1100">
                <a:latin typeface="Arial Narrow" panose="020B0606020202030204" pitchFamily="34" charset="0"/>
              </a:rPr>
              <a:t>, by Henri Matisse. 1905. </a:t>
            </a:r>
            <a:br>
              <a:rPr lang="en-US" sz="1100">
                <a:latin typeface="Arial Narrow" panose="020B0606020202030204" pitchFamily="34" charset="0"/>
              </a:rPr>
            </a:br>
            <a:r>
              <a:rPr lang="en-US" sz="1100">
                <a:latin typeface="Arial Narrow" panose="020B0606020202030204" pitchFamily="34" charset="0"/>
              </a:rPr>
              <a:t>Oil on Canvas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3B6C4-34D0-4715-9CD6-5B86052F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</p:spTree>
    <p:extLst>
      <p:ext uri="{BB962C8B-B14F-4D97-AF65-F5344CB8AC3E}">
        <p14:creationId xmlns:p14="http://schemas.microsoft.com/office/powerpoint/2010/main" val="182954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Starving artist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931482"/>
            <a:ext cx="5071872" cy="131926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7A19B"/>
                </a:solidFill>
                <a:latin typeface="Arial Narrow" panose="020B0606020202030204" pitchFamily="34" charset="0"/>
              </a:rPr>
              <a:t>Matisse and his family struggled to earn enough money to live</a:t>
            </a:r>
            <a:r>
              <a:rPr lang="en-US" sz="2800" b="1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7" y="3097400"/>
            <a:ext cx="5277999" cy="33415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He would say that he was often tempted to eat the fruit he used as example for his still-life paintings.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And yet his paintings were bright, and happy, and wonderfully balanced.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15816-5750-40F8-843E-5830DF28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RachelDillon.com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6AA55-E235-97B0-8711-F5CF9AD2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00" y="0"/>
            <a:ext cx="5278000" cy="6861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050F14-0B28-11AA-8FE7-0FCEA57B36FA}"/>
              </a:ext>
            </a:extLst>
          </p:cNvPr>
          <p:cNvSpPr txBox="1"/>
          <p:nvPr/>
        </p:nvSpPr>
        <p:spPr>
          <a:xfrm>
            <a:off x="4406867" y="6034814"/>
            <a:ext cx="21590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 Narrow" panose="020B0606020202030204" pitchFamily="34" charset="0"/>
              </a:rPr>
              <a:t>Apples on a Table, Green Background,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by Henri Matisse. 1916. Oil on Canvas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69387-8CAC-1EC9-AFDB-175967852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1DF15-E517-7A98-3E0D-F3EE0E5D9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3668233"/>
            <a:ext cx="5188688" cy="21055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A writer that saw the show named the artists the Fauves, a French word that means “wild beasts.”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042F3-57EA-338D-E1F8-FD7BD28C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69875" y="6379883"/>
            <a:ext cx="1333654" cy="331160"/>
          </a:xfrm>
        </p:spPr>
        <p:txBody>
          <a:bodyPr/>
          <a:lstStyle/>
          <a:p>
            <a:r>
              <a:rPr lang="en-US"/>
              <a:t>RachelDillon.com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C1DEDF5F-7757-F821-2305-B3E7AA488F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1459" cy="694784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460A38-5C51-78B3-4CD0-8FA6390F5ABD}"/>
              </a:ext>
            </a:extLst>
          </p:cNvPr>
          <p:cNvSpPr txBox="1"/>
          <p:nvPr/>
        </p:nvSpPr>
        <p:spPr>
          <a:xfrm>
            <a:off x="6096000" y="5601672"/>
            <a:ext cx="496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br>
              <a:rPr lang="en-US" sz="1800" i="1" dirty="0">
                <a:latin typeface="Arial Narrow" panose="020B0606020202030204" pitchFamily="34" charset="0"/>
              </a:rPr>
            </a:br>
            <a:r>
              <a:rPr lang="en-US" sz="1800" i="1" dirty="0">
                <a:latin typeface="Arial Narrow" panose="020B0606020202030204" pitchFamily="34" charset="0"/>
              </a:rPr>
              <a:t>Open Window</a:t>
            </a:r>
            <a:r>
              <a:rPr lang="en-US" sz="1800" dirty="0">
                <a:latin typeface="Arial Narrow" panose="020B0606020202030204" pitchFamily="34" charset="0"/>
              </a:rPr>
              <a:t>, by Henri Matisse. 1905. Oil on Canvas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D4DB17-74ED-7DA8-F2B7-6A541B3F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78117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Wild beasts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D0F7734-268C-9E5C-6AAB-366AFCA6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1" y="1593503"/>
            <a:ext cx="4922873" cy="174694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91538"/>
                </a:solidFill>
                <a:latin typeface="Arial Narrow" panose="020B0606020202030204" pitchFamily="34" charset="0"/>
              </a:rPr>
              <a:t>In 1905, Matisse and his friends had an art show with their colorful paintings. The style of painting caused an uproar.</a:t>
            </a:r>
          </a:p>
        </p:txBody>
      </p:sp>
    </p:spTree>
    <p:extLst>
      <p:ext uri="{BB962C8B-B14F-4D97-AF65-F5344CB8AC3E}">
        <p14:creationId xmlns:p14="http://schemas.microsoft.com/office/powerpoint/2010/main" val="428634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327" y="273435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Wild beasts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327" y="1688271"/>
            <a:ext cx="4248664" cy="42418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Some people thought the Fauve artists just slopped on wild colors and were so insulted that they wanted to destroy the paintings.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This portrait is of Henri Matisse’s wife.</a:t>
            </a:r>
            <a:endParaRPr lang="en-US" sz="1400" i="1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63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378C-06E5-4796-8C56-F466CDDD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69875" y="6379883"/>
            <a:ext cx="1333654" cy="331160"/>
          </a:xfrm>
        </p:spPr>
        <p:txBody>
          <a:bodyPr/>
          <a:lstStyle/>
          <a:p>
            <a:r>
              <a:rPr lang="en-US"/>
              <a:t>RachelDillon.com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527AD2-3269-F249-6601-45AD08757D2F}"/>
              </a:ext>
            </a:extLst>
          </p:cNvPr>
          <p:cNvGrpSpPr/>
          <p:nvPr/>
        </p:nvGrpSpPr>
        <p:grpSpPr>
          <a:xfrm>
            <a:off x="9399659" y="3809192"/>
            <a:ext cx="3048000" cy="2229583"/>
            <a:chOff x="9278450" y="2877195"/>
            <a:chExt cx="3048000" cy="2229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782C27-AB8C-51B8-8B8F-B4CD568C1E36}"/>
                </a:ext>
              </a:extLst>
            </p:cNvPr>
            <p:cNvSpPr/>
            <p:nvPr/>
          </p:nvSpPr>
          <p:spPr>
            <a:xfrm>
              <a:off x="9278450" y="2877195"/>
              <a:ext cx="3048000" cy="2229583"/>
            </a:xfrm>
            <a:prstGeom prst="ellips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r>
                <a:rPr lang="en-US" sz="2400" b="1" dirty="0"/>
                <a:t>What color do you think her dress really was?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CFCD5B95-5F4A-164D-7856-A57C34079F63}"/>
                </a:ext>
              </a:extLst>
            </p:cNvPr>
            <p:cNvSpPr/>
            <p:nvPr/>
          </p:nvSpPr>
          <p:spPr>
            <a:xfrm rot="16200000">
              <a:off x="9033323" y="3778892"/>
              <a:ext cx="1177546" cy="47776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177418-1B0D-1EE8-92CF-423221619C79}"/>
              </a:ext>
            </a:extLst>
          </p:cNvPr>
          <p:cNvSpPr txBox="1"/>
          <p:nvPr/>
        </p:nvSpPr>
        <p:spPr>
          <a:xfrm>
            <a:off x="5329570" y="6312358"/>
            <a:ext cx="7575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 Narrow" panose="020B0606020202030204" pitchFamily="34" charset="0"/>
              </a:rPr>
              <a:t>Woman with the Hat</a:t>
            </a:r>
            <a:r>
              <a:rPr lang="en-US" sz="1800" dirty="0">
                <a:latin typeface="Arial Narrow" panose="020B0606020202030204" pitchFamily="34" charset="0"/>
              </a:rPr>
              <a:t>, by Henri Matisse. 1905. Oil on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 Narrow" panose="020B0606020202030204" pitchFamily="34" charset="0"/>
              </a:rPr>
              <a:t>Soothing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7" y="1574460"/>
            <a:ext cx="4347973" cy="11945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5D812D"/>
                </a:solidFill>
                <a:latin typeface="Arial Narrow" panose="020B0606020202030204" pitchFamily="34" charset="0"/>
              </a:rPr>
              <a:t>Matisse wanted his artwork to give people pleasure.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63608" cy="334157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 Narrow" panose="020B0606020202030204" pitchFamily="34" charset="0"/>
              </a:rPr>
              <a:t>He wanted his work to be soothing—kind of like a comfortable armchair you can rest in after a hard day’s work.</a:t>
            </a:r>
            <a:endParaRPr lang="en-US" sz="1100" i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09" y="-844872"/>
            <a:ext cx="5901459" cy="940055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AA4F1-5798-40E7-8025-09CB9A7C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84164" y="6508110"/>
            <a:ext cx="5901459" cy="27432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RachelDillon.com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1682C-9A05-3A17-842A-BA59A0A76B83}"/>
              </a:ext>
            </a:extLst>
          </p:cNvPr>
          <p:cNvSpPr txBox="1"/>
          <p:nvPr/>
        </p:nvSpPr>
        <p:spPr>
          <a:xfrm>
            <a:off x="1194954" y="5663029"/>
            <a:ext cx="4689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i="1" dirty="0">
                <a:latin typeface="Arial Narrow" panose="020B0606020202030204" pitchFamily="34" charset="0"/>
              </a:rPr>
            </a:br>
            <a:r>
              <a:rPr lang="en-US" sz="1800" i="1" dirty="0">
                <a:latin typeface="Arial Narrow" panose="020B0606020202030204" pitchFamily="34" charset="0"/>
              </a:rPr>
              <a:t>The Goldfish</a:t>
            </a:r>
            <a:r>
              <a:rPr lang="en-US" sz="1800" dirty="0">
                <a:latin typeface="Arial Narrow" panose="020B0606020202030204" pitchFamily="34" charset="0"/>
              </a:rPr>
              <a:t>, by Henri Matisse. 1911. Oil on Canvas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1D7FB-4733-24F9-DBAB-297247BEF39B}"/>
              </a:ext>
            </a:extLst>
          </p:cNvPr>
          <p:cNvSpPr/>
          <p:nvPr/>
        </p:nvSpPr>
        <p:spPr>
          <a:xfrm>
            <a:off x="0" y="0"/>
            <a:ext cx="790308" cy="6858000"/>
          </a:xfrm>
          <a:prstGeom prst="rect">
            <a:avLst/>
          </a:prstGeom>
          <a:solidFill>
            <a:srgbClr val="6483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76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1495</TotalTime>
  <Words>1637</Words>
  <Application>Microsoft Office PowerPoint</Application>
  <PresentationFormat>Widescreen</PresentationFormat>
  <Paragraphs>176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neue haas unica w01 regular</vt:lpstr>
      <vt:lpstr>Tw Cen MT</vt:lpstr>
      <vt:lpstr>Wingdings 3</vt:lpstr>
      <vt:lpstr>Integral</vt:lpstr>
      <vt:lpstr>Henri  matisse</vt:lpstr>
      <vt:lpstr>Henri matisse</vt:lpstr>
      <vt:lpstr>1890 early work</vt:lpstr>
      <vt:lpstr>Becoming an artist as an adult</vt:lpstr>
      <vt:lpstr>Henri matisse traveled to interesting places to paint.  He usually went to places that were bright and sunny. He loved happy colors and simple shapes.</vt:lpstr>
      <vt:lpstr>Starving artist</vt:lpstr>
      <vt:lpstr>Wild beasts</vt:lpstr>
      <vt:lpstr>Wild beasts</vt:lpstr>
      <vt:lpstr>Soothing work</vt:lpstr>
      <vt:lpstr>Simple &amp; exciting designs</vt:lpstr>
      <vt:lpstr>Changing with age</vt:lpstr>
      <vt:lpstr>Drawing  with  scissors</vt:lpstr>
      <vt:lpstr>PowerPoint Presentation</vt:lpstr>
      <vt:lpstr>our project</vt:lpstr>
      <vt:lpstr>PowerPoint Presentation</vt:lpstr>
      <vt:lpstr>PowerPoint Presentation</vt:lpstr>
      <vt:lpstr>MAKE  YOUR  PALETTE</vt:lpstr>
      <vt:lpstr>The Color Wheel</vt:lpstr>
      <vt:lpstr>Secondary Color Mixing Tip</vt:lpstr>
      <vt:lpstr>COLOR MIXING TIP</vt:lpstr>
      <vt:lpstr>USE COLOR TO CREATE  A HAPPY PLACE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 matisse</dc:title>
  <dc:creator>Rachel Dillon</dc:creator>
  <cp:lastModifiedBy>Rachel Dillon</cp:lastModifiedBy>
  <cp:revision>78</cp:revision>
  <cp:lastPrinted>2023-07-26T04:41:16Z</cp:lastPrinted>
  <dcterms:created xsi:type="dcterms:W3CDTF">2015-02-19T20:27:37Z</dcterms:created>
  <dcterms:modified xsi:type="dcterms:W3CDTF">2024-07-20T21:33:07Z</dcterms:modified>
</cp:coreProperties>
</file>